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19"/>
  </p:notesMasterIdLst>
  <p:sldIdLst>
    <p:sldId id="257" r:id="rId2"/>
    <p:sldId id="260" r:id="rId3"/>
    <p:sldId id="300" r:id="rId4"/>
    <p:sldId id="277" r:id="rId5"/>
    <p:sldId id="299" r:id="rId6"/>
    <p:sldId id="279" r:id="rId7"/>
    <p:sldId id="283" r:id="rId8"/>
    <p:sldId id="284" r:id="rId9"/>
    <p:sldId id="290" r:id="rId10"/>
    <p:sldId id="266" r:id="rId11"/>
    <p:sldId id="291" r:id="rId12"/>
    <p:sldId id="292" r:id="rId13"/>
    <p:sldId id="293" r:id="rId14"/>
    <p:sldId id="304" r:id="rId15"/>
    <p:sldId id="311" r:id="rId16"/>
    <p:sldId id="301" r:id="rId17"/>
    <p:sldId id="302"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C0504D"/>
    <a:srgbClr val="969696"/>
    <a:srgbClr val="727272"/>
    <a:srgbClr val="F9C683"/>
    <a:srgbClr val="FDE27F"/>
    <a:srgbClr val="FEEC00"/>
    <a:srgbClr val="DDF5A1"/>
    <a:srgbClr val="9BFF9D"/>
    <a:srgbClr val="C2F9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88" autoAdjust="0"/>
    <p:restoredTop sz="83236" autoAdjust="0"/>
  </p:normalViewPr>
  <p:slideViewPr>
    <p:cSldViewPr snapToGrid="0" snapToObjects="1">
      <p:cViewPr varScale="1">
        <p:scale>
          <a:sx n="130" d="100"/>
          <a:sy n="130" d="100"/>
        </p:scale>
        <p:origin x="864" y="18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836685312771349E-2"/>
          <c:y val="4.3408077879746883E-2"/>
          <c:w val="0.93232662937445732"/>
          <c:h val="0.8530507613503423"/>
        </c:manualLayout>
      </c:layout>
      <c:barChart>
        <c:barDir val="col"/>
        <c:grouping val="clustered"/>
        <c:varyColors val="0"/>
        <c:ser>
          <c:idx val="0"/>
          <c:order val="0"/>
          <c:tx>
            <c:strRef>
              <c:f>Foglio1!$B$1</c:f>
              <c:strCache>
                <c:ptCount val="1"/>
                <c:pt idx="0">
                  <c:v>Valori Y</c:v>
                </c:pt>
              </c:strCache>
            </c:strRef>
          </c:tx>
          <c:spPr>
            <a:solidFill>
              <a:srgbClr val="40608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16</c:v>
                </c:pt>
                <c:pt idx="1">
                  <c:v>32</c:v>
                </c:pt>
                <c:pt idx="2">
                  <c:v>40</c:v>
                </c:pt>
                <c:pt idx="3">
                  <c:v>48</c:v>
                </c:pt>
                <c:pt idx="4">
                  <c:v>64</c:v>
                </c:pt>
                <c:pt idx="5">
                  <c:v>80</c:v>
                </c:pt>
              </c:numCache>
            </c:numRef>
          </c:val>
          <c:extLst>
            <c:ext xmlns:c16="http://schemas.microsoft.com/office/drawing/2014/chart" uri="{C3380CC4-5D6E-409C-BE32-E72D297353CC}">
              <c16:uniqueId val="{00000000-BA57-4C6D-9724-E3A1CF4B61C9}"/>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5485968"/>
        <c:crosses val="autoZero"/>
        <c:auto val="1"/>
        <c:lblAlgn val="ctr"/>
        <c:lblOffset val="100"/>
        <c:noMultiLvlLbl val="0"/>
      </c:catAx>
      <c:valAx>
        <c:axId val="945485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54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70743377685952"/>
          <c:y val="5.1300455676064498E-2"/>
          <c:w val="0.93232662937445732"/>
          <c:h val="0.8530507613503423"/>
        </c:manualLayout>
      </c:layout>
      <c:barChart>
        <c:barDir val="col"/>
        <c:grouping val="clustered"/>
        <c:varyColors val="0"/>
        <c:ser>
          <c:idx val="0"/>
          <c:order val="0"/>
          <c:tx>
            <c:strRef>
              <c:f>Foglio1!$B$1</c:f>
              <c:strCache>
                <c:ptCount val="1"/>
                <c:pt idx="0">
                  <c:v>Valori Y</c:v>
                </c:pt>
              </c:strCache>
            </c:strRef>
          </c:tx>
          <c:spPr>
            <a:solidFill>
              <a:srgbClr val="40608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296</c:v>
                </c:pt>
                <c:pt idx="1">
                  <c:v>6745</c:v>
                </c:pt>
                <c:pt idx="2">
                  <c:v>65936</c:v>
                </c:pt>
                <c:pt idx="3">
                  <c:v>196282</c:v>
                </c:pt>
                <c:pt idx="4">
                  <c:v>2028178</c:v>
                </c:pt>
                <c:pt idx="5">
                  <c:v>12187955</c:v>
                </c:pt>
              </c:numCache>
            </c:numRef>
          </c:val>
          <c:extLst>
            <c:ext xmlns:c16="http://schemas.microsoft.com/office/drawing/2014/chart" uri="{C3380CC4-5D6E-409C-BE32-E72D297353CC}">
              <c16:uniqueId val="{00000000-2FDE-4B64-AE08-0E8D7C9AC37C}"/>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5485968"/>
        <c:crosses val="autoZero"/>
        <c:auto val="1"/>
        <c:lblAlgn val="ctr"/>
        <c:lblOffset val="100"/>
        <c:noMultiLvlLbl val="0"/>
      </c:catAx>
      <c:valAx>
        <c:axId val="945485968"/>
        <c:scaling>
          <c:logBase val="10"/>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54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80140742161759"/>
          <c:y val="2.7319199401968332E-2"/>
          <c:w val="0.93232662937445732"/>
          <c:h val="0.8530507613503423"/>
        </c:manualLayout>
      </c:layout>
      <c:barChart>
        <c:barDir val="col"/>
        <c:grouping val="clustered"/>
        <c:varyColors val="0"/>
        <c:ser>
          <c:idx val="0"/>
          <c:order val="0"/>
          <c:tx>
            <c:strRef>
              <c:f>Foglio1!$B$1</c:f>
              <c:strCache>
                <c:ptCount val="1"/>
                <c:pt idx="0">
                  <c:v>Full HUBO</c:v>
                </c:pt>
              </c:strCache>
            </c:strRef>
          </c:tx>
          <c:spPr>
            <a:solidFill>
              <a:schemeClr val="accent5">
                <a:lumMod val="60000"/>
                <a:lumOff val="40000"/>
              </a:schemeClr>
            </a:solidFill>
            <a:ln>
              <a:noFill/>
            </a:ln>
            <a:effectLst/>
          </c:spPr>
          <c:invertIfNegative val="0"/>
          <c:dLbls>
            <c:dLbl>
              <c:idx val="5"/>
              <c:layout>
                <c:manualLayout>
                  <c:x val="-2.1932497701333206E-2"/>
                  <c:y val="7.13815992850598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E0-48E0-B266-1D78F101C660}"/>
                </c:ext>
              </c:extLst>
            </c:dLbl>
            <c:numFmt formatCode="General" sourceLinked="0"/>
            <c:spPr>
              <a:noFill/>
              <a:ln>
                <a:noFill/>
              </a:ln>
              <a:effectLst/>
            </c:spPr>
            <c:txPr>
              <a:bodyPr rot="0" spcFirstLastPara="1" vertOverflow="overflow" horzOverflow="overflow" vert="horz" wrap="square" lIns="38100" tIns="19050" rIns="38100" bIns="19050" anchor="ctr" anchorCtr="1">
                <a:norm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296</c:v>
                </c:pt>
                <c:pt idx="1">
                  <c:v>6745</c:v>
                </c:pt>
                <c:pt idx="2">
                  <c:v>65936</c:v>
                </c:pt>
                <c:pt idx="3">
                  <c:v>196282</c:v>
                </c:pt>
                <c:pt idx="4">
                  <c:v>2028178</c:v>
                </c:pt>
                <c:pt idx="5">
                  <c:v>12187955</c:v>
                </c:pt>
              </c:numCache>
            </c:numRef>
          </c:val>
          <c:extLst>
            <c:ext xmlns:c16="http://schemas.microsoft.com/office/drawing/2014/chart" uri="{C3380CC4-5D6E-409C-BE32-E72D297353CC}">
              <c16:uniqueId val="{00000000-2FDE-4B64-AE08-0E8D7C9AC37C}"/>
            </c:ext>
          </c:extLst>
        </c:ser>
        <c:ser>
          <c:idx val="1"/>
          <c:order val="1"/>
          <c:tx>
            <c:strRef>
              <c:f>Foglio1!$C$1</c:f>
              <c:strCache>
                <c:ptCount val="1"/>
                <c:pt idx="0">
                  <c:v> ApproxHUBO T=100</c:v>
                </c:pt>
              </c:strCache>
            </c:strRef>
          </c:tx>
          <c:spPr>
            <a:solidFill>
              <a:schemeClr val="accent6">
                <a:lumMod val="75000"/>
              </a:schemeClr>
            </a:solidFill>
            <a:ln>
              <a:noFill/>
            </a:ln>
            <a:effectLst/>
          </c:spPr>
          <c:invertIfNegative val="0"/>
          <c:dLbls>
            <c:dLbl>
              <c:idx val="4"/>
              <c:layout>
                <c:manualLayout>
                  <c:x val="1.6449373275999771E-2"/>
                  <c:y val="-7.13815992850605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FAF-430C-95C7-E0C01EF9A851}"/>
                </c:ext>
              </c:extLst>
            </c:dLbl>
            <c:dLbl>
              <c:idx val="5"/>
              <c:layout>
                <c:manualLayout>
                  <c:x val="4.4315806091967107E-2"/>
                  <c:y val="2.3942905961768689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0074600714130183"/>
                      <c:h val="6.9337949718126998E-2"/>
                    </c:manualLayout>
                  </c15:layout>
                </c:ext>
                <c:ext xmlns:c16="http://schemas.microsoft.com/office/drawing/2014/chart" uri="{C3380CC4-5D6E-409C-BE32-E72D297353CC}">
                  <c16:uniqueId val="{00000002-FCE0-48E0-B266-1D78F101C66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1">
                  <c:v>353</c:v>
                </c:pt>
                <c:pt idx="2">
                  <c:v>447</c:v>
                </c:pt>
                <c:pt idx="3">
                  <c:v>352</c:v>
                </c:pt>
                <c:pt idx="4">
                  <c:v>4599</c:v>
                </c:pt>
                <c:pt idx="5">
                  <c:v>8566438</c:v>
                </c:pt>
              </c:numCache>
            </c:numRef>
          </c:val>
          <c:extLst>
            <c:ext xmlns:c16="http://schemas.microsoft.com/office/drawing/2014/chart" uri="{C3380CC4-5D6E-409C-BE32-E72D297353CC}">
              <c16:uniqueId val="{00000001-FCE0-48E0-B266-1D78F101C660}"/>
            </c:ext>
          </c:extLst>
        </c:ser>
        <c:ser>
          <c:idx val="2"/>
          <c:order val="2"/>
          <c:tx>
            <c:strRef>
              <c:f>Foglio1!$D$1</c:f>
              <c:strCache>
                <c:ptCount val="1"/>
                <c:pt idx="0">
                  <c:v> ApproxHUBO T=500</c:v>
                </c:pt>
              </c:strCache>
            </c:strRef>
          </c:tx>
          <c:spPr>
            <a:solidFill>
              <a:srgbClr val="92D050"/>
            </a:solidFill>
            <a:ln>
              <a:noFill/>
            </a:ln>
            <a:effectLst/>
          </c:spPr>
          <c:invertIfNegative val="0"/>
          <c:dLbls>
            <c:dLbl>
              <c:idx val="4"/>
              <c:layout>
                <c:manualLayout>
                  <c:x val="5.4831244253331669E-3"/>
                  <c:y val="-1.07072398927591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FAF-430C-95C7-E0C01EF9A851}"/>
                </c:ext>
              </c:extLst>
            </c:dLbl>
            <c:dLbl>
              <c:idx val="5"/>
              <c:layout>
                <c:manualLayout>
                  <c:x val="2.924333026844414E-2"/>
                  <c:y val="-1.42763198570119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FAF-430C-95C7-E0C01EF9A85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Foglio1!$D$2:$D$7</c:f>
              <c:numCache>
                <c:formatCode>General</c:formatCode>
                <c:ptCount val="6"/>
                <c:pt idx="4">
                  <c:v>281</c:v>
                </c:pt>
                <c:pt idx="5">
                  <c:v>265142</c:v>
                </c:pt>
              </c:numCache>
            </c:numRef>
          </c:val>
          <c:extLst>
            <c:ext xmlns:c16="http://schemas.microsoft.com/office/drawing/2014/chart" uri="{C3380CC4-5D6E-409C-BE32-E72D297353CC}">
              <c16:uniqueId val="{00000003-FCE0-48E0-B266-1D78F101C660}"/>
            </c:ext>
          </c:extLst>
        </c:ser>
        <c:ser>
          <c:idx val="3"/>
          <c:order val="3"/>
          <c:tx>
            <c:strRef>
              <c:f>Foglio1!$E$1</c:f>
              <c:strCache>
                <c:ptCount val="1"/>
                <c:pt idx="0">
                  <c:v> ApproxHUBO T=1000</c:v>
                </c:pt>
              </c:strCache>
            </c:strRef>
          </c:tx>
          <c:spPr>
            <a:solidFill>
              <a:schemeClr val="accent4">
                <a:lumMod val="60000"/>
                <a:lumOff val="40000"/>
              </a:schemeClr>
            </a:solidFill>
            <a:ln>
              <a:noFill/>
            </a:ln>
            <a:effectLst/>
          </c:spPr>
          <c:invertIfNegative val="0"/>
          <c:dLbls>
            <c:dLbl>
              <c:idx val="4"/>
              <c:layout>
                <c:manualLayout>
                  <c:x val="1.1668611435239206E-2"/>
                  <c:y val="2.230710501786903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CE0-48E0-B266-1D78F101C660}"/>
                </c:ext>
              </c:extLst>
            </c:dLbl>
            <c:dLbl>
              <c:idx val="5"/>
              <c:layout>
                <c:manualLayout>
                  <c:x val="1.4621665134222138E-2"/>
                  <c:y val="-7.13815992850598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FAF-430C-95C7-E0C01EF9A85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Foglio1!$E$2:$E$7</c:f>
              <c:numCache>
                <c:formatCode>General</c:formatCode>
                <c:ptCount val="6"/>
                <c:pt idx="5">
                  <c:v>4372</c:v>
                </c:pt>
              </c:numCache>
            </c:numRef>
          </c:val>
          <c:extLst>
            <c:ext xmlns:c16="http://schemas.microsoft.com/office/drawing/2014/chart" uri="{C3380CC4-5D6E-409C-BE32-E72D297353CC}">
              <c16:uniqueId val="{00000004-FCE0-48E0-B266-1D78F101C660}"/>
            </c:ext>
          </c:extLst>
        </c:ser>
        <c:ser>
          <c:idx val="4"/>
          <c:order val="4"/>
          <c:tx>
            <c:strRef>
              <c:f>Foglio1!$F$1</c:f>
              <c:strCache>
                <c:ptCount val="1"/>
                <c:pt idx="0">
                  <c:v> ApproxHUBO T=1500</c:v>
                </c:pt>
              </c:strCache>
            </c:strRef>
          </c:tx>
          <c:spPr>
            <a:solidFill>
              <a:srgbClr val="00B0F0"/>
            </a:solidFill>
            <a:ln>
              <a:noFill/>
            </a:ln>
            <a:effectLst/>
          </c:spPr>
          <c:invertIfNegative val="0"/>
          <c:dLbls>
            <c:dLbl>
              <c:idx val="5"/>
              <c:layout>
                <c:manualLayout>
                  <c:x val="0"/>
                  <c:y val="-1.115355250893462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DFD-44BB-B5E3-4BEF2BC6964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Foglio1!$F$2:$F$7</c:f>
              <c:numCache>
                <c:formatCode>General</c:formatCode>
                <c:ptCount val="6"/>
                <c:pt idx="5">
                  <c:v>511</c:v>
                </c:pt>
              </c:numCache>
            </c:numRef>
          </c:val>
          <c:extLst>
            <c:ext xmlns:c16="http://schemas.microsoft.com/office/drawing/2014/chart" uri="{C3380CC4-5D6E-409C-BE32-E72D297353CC}">
              <c16:uniqueId val="{00000006-FCE0-48E0-B266-1D78F101C660}"/>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5485968"/>
        <c:crosses val="autoZero"/>
        <c:auto val="1"/>
        <c:lblAlgn val="ctr"/>
        <c:lblOffset val="100"/>
        <c:noMultiLvlLbl val="0"/>
      </c:catAx>
      <c:valAx>
        <c:axId val="945485968"/>
        <c:scaling>
          <c:logBase val="10"/>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545552"/>
        <c:crosses val="autoZero"/>
        <c:crossBetween val="between"/>
      </c:valAx>
      <c:spPr>
        <a:noFill/>
        <a:ln>
          <a:noFill/>
        </a:ln>
        <a:effectLst/>
      </c:spPr>
    </c:plotArea>
    <c:legend>
      <c:legendPos val="t"/>
      <c:layout>
        <c:manualLayout>
          <c:xMode val="edge"/>
          <c:yMode val="edge"/>
          <c:x val="9.318355082572076E-2"/>
          <c:y val="3.5690799642529945E-3"/>
          <c:w val="0.78299822712310252"/>
          <c:h val="0.1407212351826975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alpha val="56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836685312771349E-2"/>
          <c:y val="4.3408077879746883E-2"/>
          <c:w val="0.87599404453987029"/>
          <c:h val="0.8530507613503423"/>
        </c:manualLayout>
      </c:layout>
      <c:barChart>
        <c:barDir val="col"/>
        <c:grouping val="clustered"/>
        <c:varyColors val="0"/>
        <c:ser>
          <c:idx val="0"/>
          <c:order val="0"/>
          <c:tx>
            <c:strRef>
              <c:f>Foglio1!$B$1</c:f>
              <c:strCache>
                <c:ptCount val="1"/>
                <c:pt idx="0">
                  <c:v>Full Hubo</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38</c:v>
                </c:pt>
              </c:numCache>
            </c:numRef>
          </c:val>
          <c:extLst>
            <c:ext xmlns:c16="http://schemas.microsoft.com/office/drawing/2014/chart" uri="{C3380CC4-5D6E-409C-BE32-E72D297353CC}">
              <c16:uniqueId val="{00000000-BA57-4C6D-9724-E3A1CF4B61C9}"/>
            </c:ext>
          </c:extLst>
        </c:ser>
        <c:ser>
          <c:idx val="1"/>
          <c:order val="1"/>
          <c:tx>
            <c:strRef>
              <c:f>Foglio1!$C$1</c:f>
              <c:strCache>
                <c:ptCount val="1"/>
                <c:pt idx="0">
                  <c:v>ApproxHUBO T=100</c:v>
                </c:pt>
              </c:strCache>
            </c:strRef>
          </c:tx>
          <c:spPr>
            <a:solidFill>
              <a:schemeClr val="accent6">
                <a:lumMod val="75000"/>
              </a:schemeClr>
            </a:solidFill>
            <a:ln>
              <a:noFill/>
            </a:ln>
            <a:effectLst/>
          </c:spPr>
          <c:invertIfNegative val="0"/>
          <c:dLbls>
            <c:dLbl>
              <c:idx val="4"/>
              <c:layout>
                <c:manualLayout>
                  <c:x val="1.2910810948875985E-2"/>
                  <c:y val="4.088857637567447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12F-4BC3-8625-DD38A712B53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1">
                  <c:v>54</c:v>
                </c:pt>
                <c:pt idx="2">
                  <c:v>80</c:v>
                </c:pt>
                <c:pt idx="3">
                  <c:v>58</c:v>
                </c:pt>
                <c:pt idx="4">
                  <c:v>371</c:v>
                </c:pt>
              </c:numCache>
            </c:numRef>
          </c:val>
          <c:extLst>
            <c:ext xmlns:c16="http://schemas.microsoft.com/office/drawing/2014/chart" uri="{C3380CC4-5D6E-409C-BE32-E72D297353CC}">
              <c16:uniqueId val="{00000000-412F-4BC3-8625-DD38A712B538}"/>
            </c:ext>
          </c:extLst>
        </c:ser>
        <c:ser>
          <c:idx val="2"/>
          <c:order val="2"/>
          <c:tx>
            <c:strRef>
              <c:f>Foglio1!$D$1</c:f>
              <c:strCache>
                <c:ptCount val="1"/>
                <c:pt idx="0">
                  <c:v>ApproxHUBO T=500</c:v>
                </c:pt>
              </c:strCache>
            </c:strRef>
          </c:tx>
          <c:spPr>
            <a:solidFill>
              <a:srgbClr val="92D050"/>
            </a:solidFill>
            <a:ln>
              <a:noFill/>
            </a:ln>
            <a:effectLst/>
          </c:spPr>
          <c:invertIfNegative val="0"/>
          <c:dLbls>
            <c:dLbl>
              <c:idx val="4"/>
              <c:layout>
                <c:manualLayout>
                  <c:x val="4.5187838321065946E-2"/>
                  <c:y val="-3.75777556256415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04E-4817-8BF6-362F464BFD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Foglio1!$D$2:$D$7</c:f>
              <c:numCache>
                <c:formatCode>General</c:formatCode>
                <c:ptCount val="6"/>
                <c:pt idx="4">
                  <c:v>86</c:v>
                </c:pt>
              </c:numCache>
            </c:numRef>
          </c:val>
          <c:extLst>
            <c:ext xmlns:c16="http://schemas.microsoft.com/office/drawing/2014/chart" uri="{C3380CC4-5D6E-409C-BE32-E72D297353CC}">
              <c16:uniqueId val="{00000001-412F-4BC3-8625-DD38A712B538}"/>
            </c:ext>
          </c:extLst>
        </c:ser>
        <c:ser>
          <c:idx val="3"/>
          <c:order val="3"/>
          <c:tx>
            <c:strRef>
              <c:f>Foglio1!$E$1</c:f>
              <c:strCache>
                <c:ptCount val="1"/>
                <c:pt idx="0">
                  <c:v>ApproxHUBO T=1000</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Foglio1!$E$2:$E$7</c:f>
              <c:numCache>
                <c:formatCode>General</c:formatCode>
                <c:ptCount val="6"/>
                <c:pt idx="5">
                  <c:v>774</c:v>
                </c:pt>
              </c:numCache>
            </c:numRef>
          </c:val>
          <c:extLst>
            <c:ext xmlns:c16="http://schemas.microsoft.com/office/drawing/2014/chart" uri="{C3380CC4-5D6E-409C-BE32-E72D297353CC}">
              <c16:uniqueId val="{00000002-412F-4BC3-8625-DD38A712B538}"/>
            </c:ext>
          </c:extLst>
        </c:ser>
        <c:ser>
          <c:idx val="4"/>
          <c:order val="4"/>
          <c:tx>
            <c:strRef>
              <c:f>Foglio1!$F$1</c:f>
              <c:strCache>
                <c:ptCount val="1"/>
                <c:pt idx="0">
                  <c:v>ApproxHUBO T=1500</c:v>
                </c:pt>
              </c:strCache>
            </c:strRef>
          </c:tx>
          <c:spPr>
            <a:solidFill>
              <a:srgbClr val="00B0F0"/>
            </a:solidFill>
            <a:ln>
              <a:noFill/>
            </a:ln>
            <a:effectLst/>
          </c:spPr>
          <c:invertIfNegative val="0"/>
          <c:dLbls>
            <c:dLbl>
              <c:idx val="5"/>
              <c:layout>
                <c:manualLayout>
                  <c:x val="9.8200282034932099E-3"/>
                  <c:y val="-3.00622045005132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04E-4817-8BF6-362F464BFD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Foglio1!$F$2:$F$7</c:f>
              <c:numCache>
                <c:formatCode>General</c:formatCode>
                <c:ptCount val="6"/>
                <c:pt idx="5">
                  <c:v>143</c:v>
                </c:pt>
              </c:numCache>
            </c:numRef>
          </c:val>
          <c:extLst>
            <c:ext xmlns:c16="http://schemas.microsoft.com/office/drawing/2014/chart" uri="{C3380CC4-5D6E-409C-BE32-E72D297353CC}">
              <c16:uniqueId val="{00000001-604E-4817-8BF6-362F464BFDEF}"/>
            </c:ext>
          </c:extLst>
        </c:ser>
        <c:ser>
          <c:idx val="5"/>
          <c:order val="5"/>
          <c:tx>
            <c:strRef>
              <c:f>Foglio1!$G$1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Foglio1!$G$2:$G$7</c:f>
              <c:numCache>
                <c:formatCode>General</c:formatCode>
                <c:ptCount val="6"/>
              </c:numCache>
            </c:numRef>
          </c:val>
          <c:extLst>
            <c:ext xmlns:c16="http://schemas.microsoft.com/office/drawing/2014/chart" uri="{C3380CC4-5D6E-409C-BE32-E72D297353CC}">
              <c16:uniqueId val="{00000002-604E-4817-8BF6-362F464BFDEF}"/>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5485968"/>
        <c:crosses val="autoZero"/>
        <c:auto val="1"/>
        <c:lblAlgn val="ctr"/>
        <c:lblOffset val="100"/>
        <c:tickMarkSkip val="1"/>
        <c:noMultiLvlLbl val="0"/>
      </c:catAx>
      <c:valAx>
        <c:axId val="945485968"/>
        <c:scaling>
          <c:logBase val="10"/>
          <c:orientation val="minMax"/>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545552"/>
        <c:crosses val="autoZero"/>
        <c:crossBetween val="between"/>
      </c:valAx>
      <c:spPr>
        <a:noFill/>
        <a:ln>
          <a:noFill/>
        </a:ln>
        <a:effectLst/>
      </c:spPr>
    </c:plotArea>
    <c:legend>
      <c:legendPos val="r"/>
      <c:legendEntry>
        <c:idx val="5"/>
        <c:delete val="1"/>
      </c:legendEntry>
      <c:layout>
        <c:manualLayout>
          <c:xMode val="edge"/>
          <c:yMode val="edge"/>
          <c:x val="8.2670362343942483E-2"/>
          <c:y val="1.9706684026603971E-2"/>
          <c:w val="0.53547334260641322"/>
          <c:h val="0.2992668786998925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alpha val="6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40825362568169"/>
          <c:y val="4.3408214160840848E-2"/>
          <c:w val="0.93232662937445732"/>
          <c:h val="0.8530507613503423"/>
        </c:manualLayout>
      </c:layout>
      <c:barChart>
        <c:barDir val="col"/>
        <c:grouping val="clustered"/>
        <c:varyColors val="0"/>
        <c:ser>
          <c:idx val="0"/>
          <c:order val="0"/>
          <c:tx>
            <c:strRef>
              <c:f>Foglio1!$B$1</c:f>
              <c:strCache>
                <c:ptCount val="1"/>
                <c:pt idx="0">
                  <c:v>Full HUBO</c:v>
                </c:pt>
              </c:strCache>
            </c:strRef>
          </c:tx>
          <c:spPr>
            <a:solidFill>
              <a:schemeClr val="accent5">
                <a:lumMod val="60000"/>
                <a:lumOff val="40000"/>
              </a:schemeClr>
            </a:solidFill>
            <a:ln>
              <a:noFill/>
            </a:ln>
            <a:effectLst/>
          </c:spPr>
          <c:invertIfNegative val="0"/>
          <c:dLbls>
            <c:dLbl>
              <c:idx val="2"/>
              <c:layout>
                <c:manualLayout>
                  <c:x val="6.7278370083480189E-3"/>
                  <c:y val="1.226657291270256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0D8-43AF-89FA-AAD3005485F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302</c:v>
                </c:pt>
              </c:numCache>
            </c:numRef>
          </c:val>
          <c:extLst>
            <c:ext xmlns:c16="http://schemas.microsoft.com/office/drawing/2014/chart" uri="{C3380CC4-5D6E-409C-BE32-E72D297353CC}">
              <c16:uniqueId val="{00000000-60D8-43AF-89FA-AAD3005485F2}"/>
            </c:ext>
          </c:extLst>
        </c:ser>
        <c:ser>
          <c:idx val="1"/>
          <c:order val="1"/>
          <c:tx>
            <c:strRef>
              <c:f>Foglio1!$C$1</c:f>
              <c:strCache>
                <c:ptCount val="1"/>
                <c:pt idx="0">
                  <c:v>ApproxHUBO T=100</c:v>
                </c:pt>
              </c:strCache>
            </c:strRef>
          </c:tx>
          <c:spPr>
            <a:solidFill>
              <a:schemeClr val="accent6">
                <a:lumMod val="75000"/>
              </a:schemeClr>
            </a:solidFill>
            <a:ln>
              <a:noFill/>
            </a:ln>
            <a:effectLst/>
          </c:spPr>
          <c:invertIfNegative val="0"/>
          <c:dLbls>
            <c:dLbl>
              <c:idx val="4"/>
              <c:layout>
                <c:manualLayout>
                  <c:x val="1.6819592520870078E-2"/>
                  <c:y val="1.51387279654026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D8-43AF-89FA-AAD3005485F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1">
                  <c:v>364</c:v>
                </c:pt>
                <c:pt idx="2">
                  <c:v>504</c:v>
                </c:pt>
                <c:pt idx="3">
                  <c:v>323</c:v>
                </c:pt>
                <c:pt idx="4">
                  <c:v>5324</c:v>
                </c:pt>
              </c:numCache>
            </c:numRef>
          </c:val>
          <c:extLst>
            <c:ext xmlns:c16="http://schemas.microsoft.com/office/drawing/2014/chart" uri="{C3380CC4-5D6E-409C-BE32-E72D297353CC}">
              <c16:uniqueId val="{00000001-60D8-43AF-89FA-AAD3005485F2}"/>
            </c:ext>
          </c:extLst>
        </c:ser>
        <c:ser>
          <c:idx val="2"/>
          <c:order val="2"/>
          <c:tx>
            <c:strRef>
              <c:f>Foglio1!$D$1</c:f>
              <c:strCache>
                <c:ptCount val="1"/>
                <c:pt idx="0">
                  <c:v>ApproxHUBO T=500</c:v>
                </c:pt>
              </c:strCache>
            </c:strRef>
          </c:tx>
          <c:spPr>
            <a:solidFill>
              <a:srgbClr val="92D050"/>
            </a:solidFill>
            <a:ln>
              <a:noFill/>
            </a:ln>
            <a:effectLst/>
          </c:spPr>
          <c:invertIfNegative val="0"/>
          <c:dLbls>
            <c:dLbl>
              <c:idx val="4"/>
              <c:layout>
                <c:manualLayout>
                  <c:x val="3.363918504174040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E40-44A0-B5BB-BB20261B9C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Foglio1!$D$2:$D$7</c:f>
              <c:numCache>
                <c:formatCode>General</c:formatCode>
                <c:ptCount val="6"/>
                <c:pt idx="4">
                  <c:v>337</c:v>
                </c:pt>
              </c:numCache>
            </c:numRef>
          </c:val>
          <c:extLst>
            <c:ext xmlns:c16="http://schemas.microsoft.com/office/drawing/2014/chart" uri="{C3380CC4-5D6E-409C-BE32-E72D297353CC}">
              <c16:uniqueId val="{00000002-60D8-43AF-89FA-AAD3005485F2}"/>
            </c:ext>
          </c:extLst>
        </c:ser>
        <c:ser>
          <c:idx val="3"/>
          <c:order val="3"/>
          <c:tx>
            <c:strRef>
              <c:f>Foglio1!$E$1</c:f>
              <c:strCache>
                <c:ptCount val="1"/>
                <c:pt idx="0">
                  <c:v>ApproxHUBO T=1000</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Foglio1!$E$2:$E$7</c:f>
              <c:numCache>
                <c:formatCode>General</c:formatCode>
                <c:ptCount val="6"/>
                <c:pt idx="5">
                  <c:v>6566</c:v>
                </c:pt>
              </c:numCache>
            </c:numRef>
          </c:val>
          <c:extLst>
            <c:ext xmlns:c16="http://schemas.microsoft.com/office/drawing/2014/chart" uri="{C3380CC4-5D6E-409C-BE32-E72D297353CC}">
              <c16:uniqueId val="{00000004-60D8-43AF-89FA-AAD3005485F2}"/>
            </c:ext>
          </c:extLst>
        </c:ser>
        <c:ser>
          <c:idx val="4"/>
          <c:order val="4"/>
          <c:tx>
            <c:strRef>
              <c:f>Foglio1!$F$1</c:f>
              <c:strCache>
                <c:ptCount val="1"/>
                <c:pt idx="0">
                  <c:v>ApproxHUBO T=1500</c:v>
                </c:pt>
              </c:strCache>
            </c:strRef>
          </c:tx>
          <c:spPr>
            <a:solidFill>
              <a:srgbClr val="00B0F0"/>
            </a:solidFill>
            <a:ln>
              <a:noFill/>
            </a:ln>
            <a:effectLst/>
          </c:spPr>
          <c:invertIfNegative val="0"/>
          <c:dLbls>
            <c:dLbl>
              <c:idx val="0"/>
              <c:layout>
                <c:manualLayout>
                  <c:x val="-2.6911348033392322E-2"/>
                  <c:y val="3.784681991350591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E40-44A0-B5BB-BB20261B9CD0}"/>
                </c:ext>
              </c:extLst>
            </c:dLbl>
            <c:dLbl>
              <c:idx val="5"/>
              <c:layout>
                <c:manualLayout>
                  <c:x val="-7.6900214906834172E-2"/>
                  <c:y val="-6.938503496625065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40-44A0-B5BB-BB20261B9C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Foglio1!$F$2:$F$7</c:f>
              <c:numCache>
                <c:formatCode>General</c:formatCode>
                <c:ptCount val="6"/>
                <c:pt idx="5">
                  <c:v>618</c:v>
                </c:pt>
              </c:numCache>
            </c:numRef>
          </c:val>
          <c:extLst>
            <c:ext xmlns:c16="http://schemas.microsoft.com/office/drawing/2014/chart" uri="{C3380CC4-5D6E-409C-BE32-E72D297353CC}">
              <c16:uniqueId val="{00000001-0E40-44A0-B5BB-BB20261B9CD0}"/>
            </c:ext>
          </c:extLst>
        </c:ser>
        <c:ser>
          <c:idx val="5"/>
          <c:order val="5"/>
          <c:tx>
            <c:strRef>
              <c:f>Foglio1!$G$1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Foglio1!$G$2:$G$7</c:f>
              <c:numCache>
                <c:formatCode>General</c:formatCode>
                <c:ptCount val="6"/>
              </c:numCache>
            </c:numRef>
          </c:val>
          <c:extLst>
            <c:ext xmlns:c16="http://schemas.microsoft.com/office/drawing/2014/chart" uri="{C3380CC4-5D6E-409C-BE32-E72D297353CC}">
              <c16:uniqueId val="{00000003-0E40-44A0-B5BB-BB20261B9CD0}"/>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5485968"/>
        <c:crosses val="autoZero"/>
        <c:auto val="1"/>
        <c:lblAlgn val="ctr"/>
        <c:lblOffset val="100"/>
        <c:tickMarkSkip val="1"/>
        <c:noMultiLvlLbl val="0"/>
      </c:catAx>
      <c:valAx>
        <c:axId val="945485968"/>
        <c:scaling>
          <c:logBase val="10"/>
          <c:orientation val="minMax"/>
          <c:min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54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836685312771349E-2"/>
          <c:y val="4.3408077879746883E-2"/>
          <c:w val="0.87599404453987029"/>
          <c:h val="0.8530507613503423"/>
        </c:manualLayout>
      </c:layout>
      <c:barChart>
        <c:barDir val="col"/>
        <c:grouping val="clustered"/>
        <c:varyColors val="0"/>
        <c:ser>
          <c:idx val="0"/>
          <c:order val="0"/>
          <c:tx>
            <c:strRef>
              <c:f>Foglio1!$B$1</c:f>
              <c:strCache>
                <c:ptCount val="1"/>
                <c:pt idx="0">
                  <c:v>Advantage</c:v>
                </c:pt>
              </c:strCache>
            </c:strRef>
          </c:tx>
          <c:spPr>
            <a:solidFill>
              <a:srgbClr val="FFC000"/>
            </a:solidFill>
            <a:ln>
              <a:noFill/>
            </a:ln>
            <a:effectLst/>
          </c:spPr>
          <c:invertIfNegative val="0"/>
          <c:dLbls>
            <c:dLbl>
              <c:idx val="0"/>
              <c:layout>
                <c:manualLayout>
                  <c:x val="-2.4691352024071151E-2"/>
                  <c:y val="1.226657291270256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A0-405A-8E26-3E12620E3B4F}"/>
                </c:ext>
              </c:extLst>
            </c:dLbl>
            <c:dLbl>
              <c:idx val="1"/>
              <c:layout>
                <c:manualLayout>
                  <c:x val="-1.8518514018053392E-2"/>
                  <c:y val="1.22665729127024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AA0-405A-8E26-3E12620E3B4F}"/>
                </c:ext>
              </c:extLst>
            </c:dLbl>
            <c:dLbl>
              <c:idx val="2"/>
              <c:layout>
                <c:manualLayout>
                  <c:x val="-2.7777771027080102E-2"/>
                  <c:y val="4.088857637567372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AA0-405A-8E26-3E12620E3B4F}"/>
                </c:ext>
              </c:extLst>
            </c:dLbl>
            <c:dLbl>
              <c:idx val="3"/>
              <c:layout>
                <c:manualLayout>
                  <c:x val="-3.0864190030088941E-2"/>
                  <c:y val="2.044428818783761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AA0-405A-8E26-3E12620E3B4F}"/>
                </c:ext>
              </c:extLst>
            </c:dLbl>
            <c:dLbl>
              <c:idx val="4"/>
              <c:layout>
                <c:manualLayout>
                  <c:x val="-1.5432095015044471E-2"/>
                  <c:y val="1.63554305502700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A0-405A-8E26-3E12620E3B4F}"/>
                </c:ext>
              </c:extLst>
            </c:dLbl>
            <c:dLbl>
              <c:idx val="5"/>
              <c:layout>
                <c:manualLayout>
                  <c:x val="-2.1604933021062259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AA0-405A-8E26-3E12620E3B4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128.4</c:v>
                </c:pt>
                <c:pt idx="1">
                  <c:v>172.7</c:v>
                </c:pt>
                <c:pt idx="2">
                  <c:v>198.9</c:v>
                </c:pt>
                <c:pt idx="3">
                  <c:v>165.15</c:v>
                </c:pt>
                <c:pt idx="4">
                  <c:v>227</c:v>
                </c:pt>
                <c:pt idx="5">
                  <c:v>484.2</c:v>
                </c:pt>
              </c:numCache>
            </c:numRef>
          </c:val>
          <c:extLst>
            <c:ext xmlns:c16="http://schemas.microsoft.com/office/drawing/2014/chart" uri="{C3380CC4-5D6E-409C-BE32-E72D297353CC}">
              <c16:uniqueId val="{00000000-BA57-4C6D-9724-E3A1CF4B61C9}"/>
            </c:ext>
          </c:extLst>
        </c:ser>
        <c:ser>
          <c:idx val="1"/>
          <c:order val="1"/>
          <c:tx>
            <c:strRef>
              <c:f>Foglio1!$C$1</c:f>
              <c:strCache>
                <c:ptCount val="1"/>
                <c:pt idx="0">
                  <c:v>DW_2000Q_6</c:v>
                </c:pt>
              </c:strCache>
            </c:strRef>
          </c:tx>
          <c:spPr>
            <a:solidFill>
              <a:schemeClr val="tx2">
                <a:lumMod val="60000"/>
                <a:lumOff val="40000"/>
              </a:schemeClr>
            </a:solidFill>
            <a:ln>
              <a:noFill/>
            </a:ln>
            <a:effectLst/>
          </c:spPr>
          <c:invertIfNegative val="0"/>
          <c:dLbls>
            <c:dLbl>
              <c:idx val="4"/>
              <c:layout>
                <c:manualLayout>
                  <c:x val="1.2910810948875985E-2"/>
                  <c:y val="4.088857637567447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12F-4BC3-8625-DD38A712B53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0">
                  <c:v>327</c:v>
                </c:pt>
                <c:pt idx="1">
                  <c:v>378</c:v>
                </c:pt>
                <c:pt idx="2">
                  <c:v>401</c:v>
                </c:pt>
                <c:pt idx="3">
                  <c:v>330.15</c:v>
                </c:pt>
                <c:pt idx="4">
                  <c:v>404</c:v>
                </c:pt>
                <c:pt idx="5">
                  <c:v>1038.1500000000001</c:v>
                </c:pt>
              </c:numCache>
            </c:numRef>
          </c:val>
          <c:extLst>
            <c:ext xmlns:c16="http://schemas.microsoft.com/office/drawing/2014/chart" uri="{C3380CC4-5D6E-409C-BE32-E72D297353CC}">
              <c16:uniqueId val="{00000000-412F-4BC3-8625-DD38A712B538}"/>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5485968"/>
        <c:crosses val="autoZero"/>
        <c:auto val="1"/>
        <c:lblAlgn val="ctr"/>
        <c:lblOffset val="100"/>
        <c:tickMarkSkip val="1"/>
        <c:noMultiLvlLbl val="0"/>
      </c:catAx>
      <c:valAx>
        <c:axId val="945485968"/>
        <c:scaling>
          <c:orientation val="minMax"/>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545552"/>
        <c:crosses val="autoZero"/>
        <c:crossBetween val="between"/>
        <c:majorUnit val="200"/>
      </c:valAx>
      <c:spPr>
        <a:noFill/>
        <a:ln>
          <a:noFill/>
        </a:ln>
        <a:effectLst/>
      </c:spPr>
    </c:plotArea>
    <c:legend>
      <c:legendPos val="r"/>
      <c:layout>
        <c:manualLayout>
          <c:xMode val="edge"/>
          <c:yMode val="edge"/>
          <c:x val="0.50605314813523183"/>
          <c:y val="6.4684118039846722E-2"/>
          <c:w val="0.26556691319944753"/>
          <c:h val="0.1428151044332875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424254052626098E-2"/>
          <c:y val="5.0015743711691103E-2"/>
          <c:w val="0.87599404453987029"/>
          <c:h val="0.8530507613503423"/>
        </c:manualLayout>
      </c:layout>
      <c:barChart>
        <c:barDir val="col"/>
        <c:grouping val="clustered"/>
        <c:varyColors val="0"/>
        <c:ser>
          <c:idx val="0"/>
          <c:order val="0"/>
          <c:tx>
            <c:strRef>
              <c:f>Foglio1!$B$1</c:f>
              <c:strCache>
                <c:ptCount val="1"/>
                <c:pt idx="0">
                  <c:v>Advantage</c:v>
                </c:pt>
              </c:strCache>
            </c:strRef>
          </c:tx>
          <c:spPr>
            <a:solidFill>
              <a:srgbClr val="FFC000"/>
            </a:solidFill>
            <a:ln>
              <a:noFill/>
            </a:ln>
            <a:effectLst/>
          </c:spPr>
          <c:invertIfNegative val="0"/>
          <c:dLbls>
            <c:dLbl>
              <c:idx val="5"/>
              <c:layout>
                <c:manualLayout>
                  <c:x val="-9.259257009026682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706-4108-A499-C7083AACC76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Foglio1!$B$2:$B$7</c:f>
              <c:numCache>
                <c:formatCode>General</c:formatCode>
                <c:ptCount val="6"/>
                <c:pt idx="0">
                  <c:v>5.8</c:v>
                </c:pt>
                <c:pt idx="1">
                  <c:v>7.4</c:v>
                </c:pt>
                <c:pt idx="2">
                  <c:v>8.1999999999999993</c:v>
                </c:pt>
                <c:pt idx="3">
                  <c:v>9.6999999999999993</c:v>
                </c:pt>
                <c:pt idx="4">
                  <c:v>8.4</c:v>
                </c:pt>
                <c:pt idx="5">
                  <c:v>12.5</c:v>
                </c:pt>
              </c:numCache>
            </c:numRef>
          </c:val>
          <c:extLst>
            <c:ext xmlns:c16="http://schemas.microsoft.com/office/drawing/2014/chart" uri="{C3380CC4-5D6E-409C-BE32-E72D297353CC}">
              <c16:uniqueId val="{00000000-804A-4246-AB9F-E968C0F52472}"/>
            </c:ext>
          </c:extLst>
        </c:ser>
        <c:ser>
          <c:idx val="1"/>
          <c:order val="1"/>
          <c:tx>
            <c:strRef>
              <c:f>Foglio1!$C$1</c:f>
              <c:strCache>
                <c:ptCount val="1"/>
                <c:pt idx="0">
                  <c:v>DW_2000Q_6</c:v>
                </c:pt>
              </c:strCache>
            </c:strRef>
          </c:tx>
          <c:spPr>
            <a:solidFill>
              <a:schemeClr val="tx2">
                <a:lumMod val="60000"/>
                <a:lumOff val="40000"/>
              </a:schemeClr>
            </a:solidFill>
            <a:ln>
              <a:noFill/>
            </a:ln>
            <a:effectLst/>
          </c:spPr>
          <c:invertIfNegative val="0"/>
          <c:dLbls>
            <c:dLbl>
              <c:idx val="4"/>
              <c:layout>
                <c:manualLayout>
                  <c:x val="-8.6942236088696553E-3"/>
                  <c:y val="4.088857637567522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4A-4246-AB9F-E968C0F5247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Foglio1!$A$2:$A$7</c:f>
              <c:numCache>
                <c:formatCode>General</c:formatCode>
                <c:ptCount val="6"/>
                <c:pt idx="0">
                  <c:v>2</c:v>
                </c:pt>
                <c:pt idx="1">
                  <c:v>4</c:v>
                </c:pt>
                <c:pt idx="2">
                  <c:v>5</c:v>
                </c:pt>
                <c:pt idx="3">
                  <c:v>6</c:v>
                </c:pt>
                <c:pt idx="4">
                  <c:v>8</c:v>
                </c:pt>
                <c:pt idx="5">
                  <c:v>10</c:v>
                </c:pt>
              </c:numCache>
            </c:numRef>
          </c:cat>
          <c:val>
            <c:numRef>
              <c:f>Foglio1!$C$2:$C$7</c:f>
              <c:numCache>
                <c:formatCode>General</c:formatCode>
                <c:ptCount val="6"/>
                <c:pt idx="0">
                  <c:v>14.6</c:v>
                </c:pt>
                <c:pt idx="1">
                  <c:v>16.2</c:v>
                </c:pt>
                <c:pt idx="2">
                  <c:v>18.100000000000001</c:v>
                </c:pt>
                <c:pt idx="3">
                  <c:v>15.1</c:v>
                </c:pt>
                <c:pt idx="4">
                  <c:v>12.6</c:v>
                </c:pt>
                <c:pt idx="5">
                  <c:v>30.9</c:v>
                </c:pt>
              </c:numCache>
            </c:numRef>
          </c:val>
          <c:extLst>
            <c:ext xmlns:c16="http://schemas.microsoft.com/office/drawing/2014/chart" uri="{C3380CC4-5D6E-409C-BE32-E72D297353CC}">
              <c16:uniqueId val="{00000002-804A-4246-AB9F-E968C0F52472}"/>
            </c:ext>
          </c:extLst>
        </c:ser>
        <c:dLbls>
          <c:dLblPos val="outEnd"/>
          <c:showLegendKey val="0"/>
          <c:showVal val="1"/>
          <c:showCatName val="0"/>
          <c:showSerName val="0"/>
          <c:showPercent val="0"/>
          <c:showBubbleSize val="0"/>
        </c:dLbls>
        <c:gapWidth val="219"/>
        <c:overlap val="-27"/>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5485968"/>
        <c:crosses val="autoZero"/>
        <c:auto val="1"/>
        <c:lblAlgn val="ctr"/>
        <c:lblOffset val="100"/>
        <c:tickMarkSkip val="1"/>
        <c:noMultiLvlLbl val="0"/>
      </c:catAx>
      <c:valAx>
        <c:axId val="945485968"/>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545552"/>
        <c:crosses val="autoZero"/>
        <c:crossBetween val="between"/>
      </c:valAx>
      <c:spPr>
        <a:noFill/>
        <a:ln>
          <a:noFill/>
        </a:ln>
        <a:effectLst/>
      </c:spPr>
    </c:plotArea>
    <c:legend>
      <c:legendPos val="r"/>
      <c:layout>
        <c:manualLayout>
          <c:xMode val="edge"/>
          <c:yMode val="edge"/>
          <c:x val="0.49370747212319621"/>
          <c:y val="3.1973256939306541E-2"/>
          <c:w val="0.26556691319944753"/>
          <c:h val="0.118281958607882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896316783679516E-2"/>
          <c:y val="5.2930807839388146E-2"/>
          <c:w val="0.80412724295848925"/>
          <c:h val="0.86493750612767883"/>
        </c:manualLayout>
      </c:layout>
      <c:barChart>
        <c:barDir val="col"/>
        <c:grouping val="clustered"/>
        <c:varyColors val="0"/>
        <c:ser>
          <c:idx val="0"/>
          <c:order val="0"/>
          <c:tx>
            <c:strRef>
              <c:f>Foglio1!$G$1</c:f>
              <c:strCache>
                <c:ptCount val="1"/>
                <c:pt idx="0">
                  <c:v>DW_2000Q_6</c:v>
                </c:pt>
              </c:strCache>
            </c:strRef>
          </c:tx>
          <c:spPr>
            <a:solidFill>
              <a:schemeClr val="accent1"/>
            </a:solidFill>
            <a:ln>
              <a:noFill/>
            </a:ln>
            <a:effectLst/>
          </c:spPr>
          <c:invertIfNegative val="0"/>
          <c:dLbls>
            <c:dLbl>
              <c:idx val="0"/>
              <c:layout>
                <c:manualLayout>
                  <c:x val="-1.6316504208244861E-2"/>
                  <c:y val="-3.449287328350425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3E8-4EA2-8871-647E5F95BA7A}"/>
                </c:ext>
              </c:extLst>
            </c:dLbl>
            <c:dLbl>
              <c:idx val="1"/>
              <c:layout>
                <c:manualLayout>
                  <c:x val="-6.8175750591312714E-2"/>
                  <c:y val="-4.228500347644706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CEB8-495B-B0D0-8357C88B5A0A}"/>
                </c:ext>
              </c:extLst>
            </c:dLbl>
            <c:dLbl>
              <c:idx val="2"/>
              <c:layout>
                <c:manualLayout>
                  <c:x val="-9.258524088684697E-2"/>
                  <c:y val="1.72464366417520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3E8-4EA2-8871-647E5F95BA7A}"/>
                </c:ext>
              </c:extLst>
            </c:dLbl>
            <c:dLbl>
              <c:idx val="3"/>
              <c:layout>
                <c:manualLayout>
                  <c:x val="-3.4187572990661053E-2"/>
                  <c:y val="-2.75942986268034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3E8-4EA2-8871-647E5F95BA7A}"/>
                </c:ext>
              </c:extLst>
            </c:dLbl>
            <c:dLbl>
              <c:idx val="4"/>
              <c:layout>
                <c:manualLayout>
                  <c:x val="-6.852931767462847E-2"/>
                  <c:y val="-2.87371806014253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EB8-495B-B0D0-8357C88B5A0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Foglio1!$G$2:$G$6</c:f>
              <c:numCache>
                <c:formatCode>General</c:formatCode>
                <c:ptCount val="5"/>
                <c:pt idx="0">
                  <c:v>361</c:v>
                </c:pt>
                <c:pt idx="1">
                  <c:v>799</c:v>
                </c:pt>
                <c:pt idx="2">
                  <c:v>1387</c:v>
                </c:pt>
                <c:pt idx="3">
                  <c:v>1630</c:v>
                </c:pt>
                <c:pt idx="4">
                  <c:v>2139</c:v>
                </c:pt>
              </c:numCache>
            </c:numRef>
          </c:val>
          <c:extLst>
            <c:ext xmlns:c16="http://schemas.microsoft.com/office/drawing/2014/chart" uri="{C3380CC4-5D6E-409C-BE32-E72D297353CC}">
              <c16:uniqueId val="{00000001-CEB8-495B-B0D0-8357C88B5A0A}"/>
            </c:ext>
          </c:extLst>
        </c:ser>
        <c:ser>
          <c:idx val="1"/>
          <c:order val="1"/>
          <c:tx>
            <c:strRef>
              <c:f>Foglio1!$H$1</c:f>
              <c:strCache>
                <c:ptCount val="1"/>
                <c:pt idx="0">
                  <c:v>Advantage</c:v>
                </c:pt>
              </c:strCache>
            </c:strRef>
          </c:tx>
          <c:spPr>
            <a:solidFill>
              <a:schemeClr val="accent6">
                <a:lumMod val="75000"/>
              </a:schemeClr>
            </a:solidFill>
            <a:ln>
              <a:noFill/>
            </a:ln>
            <a:effectLst/>
          </c:spPr>
          <c:invertIfNegative val="0"/>
          <c:dLbls>
            <c:dLbl>
              <c:idx val="0"/>
              <c:layout>
                <c:manualLayout>
                  <c:x val="8.764660764460341E-3"/>
                  <c:y val="-3.79421606118546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3E8-4EA2-8871-647E5F95BA7A}"/>
                </c:ext>
              </c:extLst>
            </c:dLbl>
            <c:dLbl>
              <c:idx val="1"/>
              <c:layout>
                <c:manualLayout>
                  <c:x val="-4.2422910941436597E-2"/>
                  <c:y val="-3.79421606118546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8B4-4332-A1E3-CB5E26FFBA2D}"/>
                </c:ext>
              </c:extLst>
            </c:dLbl>
            <c:dLbl>
              <c:idx val="2"/>
              <c:layout>
                <c:manualLayout>
                  <c:x val="-5.2212813466383505E-2"/>
                  <c:y val="-2.75942986268034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8B4-4332-A1E3-CB5E26FFBA2D}"/>
                </c:ext>
              </c:extLst>
            </c:dLbl>
            <c:dLbl>
              <c:idx val="3"/>
              <c:layout>
                <c:manualLayout>
                  <c:x val="-7.6959939770258487E-2"/>
                  <c:y val="-5.8232661220232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EB8-495B-B0D0-8357C88B5A0A}"/>
                </c:ext>
              </c:extLst>
            </c:dLbl>
            <c:dLbl>
              <c:idx val="4"/>
              <c:layout>
                <c:manualLayout>
                  <c:x val="-2.868518525656109E-2"/>
                  <c:y val="-4.9038001912045902E-2"/>
                </c:manualLayout>
              </c:layout>
              <c:showLegendKey val="0"/>
              <c:showVal val="1"/>
              <c:showCatName val="0"/>
              <c:showSerName val="0"/>
              <c:showPercent val="0"/>
              <c:showBubbleSize val="0"/>
              <c:extLst>
                <c:ext xmlns:c15="http://schemas.microsoft.com/office/drawing/2012/chart" uri="{CE6537A1-D6FC-4f65-9D91-7224C49458BB}">
                  <c15:layout>
                    <c:manualLayout>
                      <c:w val="9.87474834682978E-2"/>
                      <c:h val="6.0741949852251002E-2"/>
                    </c:manualLayout>
                  </c15:layout>
                </c:ext>
                <c:ext xmlns:c16="http://schemas.microsoft.com/office/drawing/2014/chart" uri="{C3380CC4-5D6E-409C-BE32-E72D297353CC}">
                  <c16:uniqueId val="{0000001F-CEB8-495B-B0D0-8357C88B5A0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Foglio1!$H$2:$H$6</c:f>
              <c:numCache>
                <c:formatCode>General</c:formatCode>
                <c:ptCount val="5"/>
                <c:pt idx="0">
                  <c:v>361</c:v>
                </c:pt>
                <c:pt idx="1">
                  <c:v>853</c:v>
                </c:pt>
                <c:pt idx="2">
                  <c:v>1471</c:v>
                </c:pt>
                <c:pt idx="3">
                  <c:v>1793</c:v>
                </c:pt>
                <c:pt idx="4">
                  <c:v>2381</c:v>
                </c:pt>
              </c:numCache>
            </c:numRef>
          </c:val>
          <c:extLst>
            <c:ext xmlns:c16="http://schemas.microsoft.com/office/drawing/2014/chart" uri="{C3380CC4-5D6E-409C-BE32-E72D297353CC}">
              <c16:uniqueId val="{00000003-CEB8-495B-B0D0-8357C88B5A0A}"/>
            </c:ext>
          </c:extLst>
        </c:ser>
        <c:ser>
          <c:idx val="2"/>
          <c:order val="2"/>
          <c:tx>
            <c:strRef>
              <c:f>Foglio1!$I$1</c:f>
              <c:strCache>
                <c:ptCount val="1"/>
                <c:pt idx="0">
                  <c:v>Classical</c:v>
                </c:pt>
              </c:strCache>
            </c:strRef>
          </c:tx>
          <c:spPr>
            <a:solidFill>
              <a:schemeClr val="accent4">
                <a:lumMod val="75000"/>
              </a:schemeClr>
            </a:solidFill>
            <a:ln>
              <a:noFill/>
            </a:ln>
            <a:effectLst/>
          </c:spPr>
          <c:invertIfNegative val="0"/>
          <c:dLbls>
            <c:dLbl>
              <c:idx val="0"/>
              <c:layout>
                <c:manualLayout>
                  <c:x val="4.5088539518701641E-2"/>
                  <c:y val="1.07427646445331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B1A-4705-A60F-70F387FB905C}"/>
                </c:ext>
              </c:extLst>
            </c:dLbl>
            <c:dLbl>
              <c:idx val="1"/>
              <c:layout>
                <c:manualLayout>
                  <c:x val="1.3908463239092349E-2"/>
                  <c:y val="9.589290370241613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B1A-4705-A60F-70F387FB905C}"/>
                </c:ext>
              </c:extLst>
            </c:dLbl>
            <c:dLbl>
              <c:idx val="2"/>
              <c:layout>
                <c:manualLayout>
                  <c:x val="8.7646058072529762E-3"/>
                  <c:y val="3.44928732835036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3E8-4EA2-8871-647E5F95BA7A}"/>
                </c:ext>
              </c:extLst>
            </c:dLbl>
            <c:dLbl>
              <c:idx val="3"/>
              <c:layout>
                <c:manualLayout>
                  <c:x val="9.9715105307394448E-3"/>
                  <c:y val="-0.1287250381058933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B1A-4705-A60F-70F387FB905C}"/>
                </c:ext>
              </c:extLst>
            </c:dLbl>
            <c:dLbl>
              <c:idx val="4"/>
              <c:layout>
                <c:manualLayout>
                  <c:x val="-1.0712172238714719E-16"/>
                  <c:y val="1.37971493134017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3E8-4EA2-8871-647E5F95BA7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Foglio1!$I$2:$I$6</c:f>
              <c:numCache>
                <c:formatCode>General</c:formatCode>
                <c:ptCount val="5"/>
                <c:pt idx="0">
                  <c:v>361</c:v>
                </c:pt>
                <c:pt idx="1">
                  <c:v>853</c:v>
                </c:pt>
                <c:pt idx="2">
                  <c:v>1496</c:v>
                </c:pt>
                <c:pt idx="3">
                  <c:v>1531.5</c:v>
                </c:pt>
                <c:pt idx="4">
                  <c:v>2856.027</c:v>
                </c:pt>
              </c:numCache>
            </c:numRef>
          </c:val>
          <c:extLst>
            <c:ext xmlns:c16="http://schemas.microsoft.com/office/drawing/2014/chart" uri="{C3380CC4-5D6E-409C-BE32-E72D297353CC}">
              <c16:uniqueId val="{00000000-BB1A-4705-A60F-70F387FB905C}"/>
            </c:ext>
          </c:extLst>
        </c:ser>
        <c:dLbls>
          <c:showLegendKey val="0"/>
          <c:showVal val="1"/>
          <c:showCatName val="0"/>
          <c:showSerName val="0"/>
          <c:showPercent val="0"/>
          <c:showBubbleSize val="0"/>
        </c:dLbls>
        <c:gapWidth val="219"/>
        <c:axId val="1306545552"/>
        <c:axId val="945485968"/>
      </c:barChart>
      <c:catAx>
        <c:axId val="130654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5485968"/>
        <c:crosses val="autoZero"/>
        <c:auto val="1"/>
        <c:lblAlgn val="ctr"/>
        <c:lblOffset val="100"/>
        <c:noMultiLvlLbl val="0"/>
      </c:catAx>
      <c:valAx>
        <c:axId val="945485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545552"/>
        <c:crosses val="autoZero"/>
        <c:crossBetween val="between"/>
      </c:valAx>
      <c:spPr>
        <a:noFill/>
        <a:ln>
          <a:noFill/>
        </a:ln>
        <a:effectLst/>
      </c:spPr>
    </c:plotArea>
    <c:legend>
      <c:legendPos val="b"/>
      <c:layout>
        <c:manualLayout>
          <c:xMode val="edge"/>
          <c:yMode val="edge"/>
          <c:x val="9.9785572869893244E-2"/>
          <c:y val="4.0612506518338247E-2"/>
          <c:w val="0.3056839249029682"/>
          <c:h val="0.29823896228054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alpha val="6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13510454579181"/>
          <c:y val="5.9829389852007232E-2"/>
          <c:w val="0.80412724295848925"/>
          <c:h val="0.86493750612767883"/>
        </c:manualLayout>
      </c:layout>
      <c:barChart>
        <c:barDir val="col"/>
        <c:grouping val="clustered"/>
        <c:varyColors val="0"/>
        <c:ser>
          <c:idx val="0"/>
          <c:order val="0"/>
          <c:tx>
            <c:strRef>
              <c:f>Foglio1!$G$1</c:f>
              <c:strCache>
                <c:ptCount val="1"/>
                <c:pt idx="0">
                  <c:v>DW_2000Q_6 QPU Time</c:v>
                </c:pt>
              </c:strCache>
            </c:strRef>
          </c:tx>
          <c:spPr>
            <a:solidFill>
              <a:schemeClr val="accent1"/>
            </a:solidFill>
            <a:ln>
              <a:noFill/>
            </a:ln>
            <a:effectLst/>
          </c:spPr>
          <c:invertIfNegative val="0"/>
          <c:dLbls>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Foglio1!$G$2:$G$6</c:f>
              <c:numCache>
                <c:formatCode>General</c:formatCode>
                <c:ptCount val="5"/>
                <c:pt idx="0">
                  <c:v>1</c:v>
                </c:pt>
                <c:pt idx="1">
                  <c:v>9</c:v>
                </c:pt>
                <c:pt idx="2">
                  <c:v>0.88888888888888895</c:v>
                </c:pt>
                <c:pt idx="3">
                  <c:v>0.25</c:v>
                </c:pt>
                <c:pt idx="4">
                  <c:v>14.999999999999998</c:v>
                </c:pt>
              </c:numCache>
            </c:numRef>
          </c:val>
          <c:extLst>
            <c:ext xmlns:c16="http://schemas.microsoft.com/office/drawing/2014/chart" uri="{C3380CC4-5D6E-409C-BE32-E72D297353CC}">
              <c16:uniqueId val="{00000002-65CA-4FF6-B42E-1455581A78D9}"/>
            </c:ext>
          </c:extLst>
        </c:ser>
        <c:ser>
          <c:idx val="1"/>
          <c:order val="1"/>
          <c:tx>
            <c:strRef>
              <c:f>Foglio1!$H$1</c:f>
              <c:strCache>
                <c:ptCount val="1"/>
                <c:pt idx="0">
                  <c:v>Advantage QPU Time</c:v>
                </c:pt>
              </c:strCache>
            </c:strRef>
          </c:tx>
          <c:spPr>
            <a:solidFill>
              <a:schemeClr val="accent6">
                <a:lumMod val="75000"/>
              </a:schemeClr>
            </a:solidFill>
            <a:ln>
              <a:noFill/>
            </a:ln>
            <a:effectLst/>
          </c:spPr>
          <c:invertIfNegative val="0"/>
          <c:dLbls>
            <c:dLbl>
              <c:idx val="3"/>
              <c:layout>
                <c:manualLayout>
                  <c:x val="9.3000568656330487E-17"/>
                  <c:y val="0.149611875561283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5CA-4FF6-B42E-1455581A78D9}"/>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Foglio1!$H$2:$H$6</c:f>
              <c:numCache>
                <c:formatCode>General</c:formatCode>
                <c:ptCount val="5"/>
                <c:pt idx="0">
                  <c:v>1</c:v>
                </c:pt>
                <c:pt idx="1">
                  <c:v>7.0000000000000009</c:v>
                </c:pt>
                <c:pt idx="2">
                  <c:v>1</c:v>
                </c:pt>
                <c:pt idx="3">
                  <c:v>0.95238095238095233</c:v>
                </c:pt>
                <c:pt idx="4">
                  <c:v>1.5</c:v>
                </c:pt>
              </c:numCache>
            </c:numRef>
          </c:val>
          <c:extLst>
            <c:ext xmlns:c16="http://schemas.microsoft.com/office/drawing/2014/chart" uri="{C3380CC4-5D6E-409C-BE32-E72D297353CC}">
              <c16:uniqueId val="{00000005-65CA-4FF6-B42E-1455581A78D9}"/>
            </c:ext>
          </c:extLst>
        </c:ser>
        <c:ser>
          <c:idx val="2"/>
          <c:order val="2"/>
          <c:tx>
            <c:strRef>
              <c:f>Foglio1!$I$1</c:f>
              <c:strCache>
                <c:ptCount val="1"/>
                <c:pt idx="0">
                  <c:v>Time of best classical</c:v>
                </c:pt>
              </c:strCache>
            </c:strRef>
          </c:tx>
          <c:spPr>
            <a:solidFill>
              <a:schemeClr val="accent4">
                <a:lumMod val="75000"/>
              </a:schemeClr>
            </a:solidFill>
            <a:ln>
              <a:noFill/>
            </a:ln>
            <a:effectLst/>
          </c:spPr>
          <c:invertIfNegative val="0"/>
          <c:dLbls>
            <c:dLbl>
              <c:idx val="1"/>
              <c:layout>
                <c:manualLayout>
                  <c:x val="4.3118943575896532E-2"/>
                  <c:y val="7.654547058478657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5CA-4FF6-B42E-1455581A78D9}"/>
                </c:ext>
              </c:extLst>
            </c:dLbl>
            <c:dLbl>
              <c:idx val="4"/>
              <c:layout>
                <c:manualLayout>
                  <c:x val="3.0436901347691669E-2"/>
                  <c:y val="8.35041497288580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81E-4791-ABA7-EA747E165164}"/>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Foglio1!$A$2:$A$6</c:f>
              <c:numCache>
                <c:formatCode>General</c:formatCode>
                <c:ptCount val="5"/>
                <c:pt idx="0">
                  <c:v>2</c:v>
                </c:pt>
                <c:pt idx="1">
                  <c:v>4</c:v>
                </c:pt>
                <c:pt idx="2">
                  <c:v>5</c:v>
                </c:pt>
                <c:pt idx="3">
                  <c:v>6</c:v>
                </c:pt>
                <c:pt idx="4">
                  <c:v>8</c:v>
                </c:pt>
              </c:numCache>
            </c:numRef>
          </c:cat>
          <c:val>
            <c:numRef>
              <c:f>Foglio1!$I$2:$I$6</c:f>
              <c:numCache>
                <c:formatCode>General</c:formatCode>
                <c:ptCount val="5"/>
                <c:pt idx="0">
                  <c:v>1</c:v>
                </c:pt>
                <c:pt idx="1">
                  <c:v>204.70093457943923</c:v>
                </c:pt>
                <c:pt idx="2">
                  <c:v>17.550518193854725</c:v>
                </c:pt>
                <c:pt idx="3">
                  <c:v>0.15414051179863114</c:v>
                </c:pt>
                <c:pt idx="4">
                  <c:v>121.04754189661284</c:v>
                </c:pt>
              </c:numCache>
            </c:numRef>
          </c:val>
          <c:extLst>
            <c:ext xmlns:c16="http://schemas.microsoft.com/office/drawing/2014/chart" uri="{C3380CC4-5D6E-409C-BE32-E72D297353CC}">
              <c16:uniqueId val="{00000009-65CA-4FF6-B42E-1455581A78D9}"/>
            </c:ext>
          </c:extLst>
        </c:ser>
        <c:dLbls>
          <c:dLblPos val="outEnd"/>
          <c:showLegendKey val="0"/>
          <c:showVal val="1"/>
          <c:showCatName val="0"/>
          <c:showSerName val="0"/>
          <c:showPercent val="0"/>
          <c:showBubbleSize val="0"/>
        </c:dLbls>
        <c:gapWidth val="444"/>
        <c:overlap val="-90"/>
        <c:axId val="1306545552"/>
        <c:axId val="945485968"/>
      </c:barChart>
      <c:catAx>
        <c:axId val="1306545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945485968"/>
        <c:crosses val="autoZero"/>
        <c:auto val="1"/>
        <c:lblAlgn val="ctr"/>
        <c:lblOffset val="100"/>
        <c:noMultiLvlLbl val="0"/>
      </c:catAx>
      <c:valAx>
        <c:axId val="945485968"/>
        <c:scaling>
          <c:logBase val="10"/>
          <c:orientation val="minMax"/>
          <c:max val="210"/>
        </c:scaling>
        <c:delete val="1"/>
        <c:axPos val="l"/>
        <c:numFmt formatCode="General" sourceLinked="1"/>
        <c:majorTickMark val="none"/>
        <c:minorTickMark val="none"/>
        <c:tickLblPos val="nextTo"/>
        <c:crossAx val="130654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866DD4-30B5-6342-8A4E-BC0A6B43466B}" type="datetimeFigureOut">
              <a:rPr lang="en-US" smtClean="0"/>
              <a:t>6/16/21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2838D4-11CD-B646-BD7B-9FB117F95E61}" type="slidenum">
              <a:rPr lang="en-US" smtClean="0"/>
              <a:t>‹#›</a:t>
            </a:fld>
            <a:endParaRPr lang="en-US"/>
          </a:p>
        </p:txBody>
      </p:sp>
    </p:spTree>
    <p:extLst>
      <p:ext uri="{BB962C8B-B14F-4D97-AF65-F5344CB8AC3E}">
        <p14:creationId xmlns:p14="http://schemas.microsoft.com/office/powerpoint/2010/main" val="23421541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dirty="0"/>
              <a:t>Double and amide bonds are </a:t>
            </a:r>
            <a:r>
              <a:rPr lang="it-IT" sz="1200" b="1" dirty="0" err="1"/>
              <a:t>not</a:t>
            </a:r>
            <a:r>
              <a:rPr lang="it-IT" sz="1200" b="1" dirty="0"/>
              <a:t> </a:t>
            </a:r>
            <a:r>
              <a:rPr lang="it-IT" sz="1200" b="1" dirty="0" err="1"/>
              <a:t>rotable</a:t>
            </a:r>
            <a:r>
              <a:rPr lang="it-IT" sz="1200" b="1" dirty="0"/>
              <a:t>.</a:t>
            </a:r>
          </a:p>
          <a:p>
            <a:r>
              <a:rPr lang="it-IT" b="1" dirty="0" err="1"/>
              <a:t>Without</a:t>
            </a:r>
            <a:r>
              <a:rPr lang="it-IT" b="1" dirty="0"/>
              <a:t> </a:t>
            </a:r>
            <a:r>
              <a:rPr lang="it-IT" b="1" dirty="0" err="1"/>
              <a:t>Hydrogen</a:t>
            </a:r>
            <a:r>
              <a:rPr lang="it-IT" b="1" dirty="0"/>
              <a:t>.</a:t>
            </a:r>
            <a:endParaRPr lang="en-GB" dirty="0"/>
          </a:p>
          <a:p>
            <a:endParaRPr lang="en-GB" dirty="0"/>
          </a:p>
        </p:txBody>
      </p:sp>
      <p:sp>
        <p:nvSpPr>
          <p:cNvPr id="4" name="Slide Number Placeholder 3"/>
          <p:cNvSpPr>
            <a:spLocks noGrp="1"/>
          </p:cNvSpPr>
          <p:nvPr>
            <p:ph type="sldNum" sz="quarter" idx="5"/>
          </p:nvPr>
        </p:nvSpPr>
        <p:spPr/>
        <p:txBody>
          <a:bodyPr/>
          <a:lstStyle/>
          <a:p>
            <a:fld id="{0B2838D4-11CD-B646-BD7B-9FB117F95E61}" type="slidenum">
              <a:rPr lang="en-US" smtClean="0"/>
              <a:t>5</a:t>
            </a:fld>
            <a:endParaRPr lang="en-US"/>
          </a:p>
        </p:txBody>
      </p:sp>
    </p:spTree>
    <p:extLst>
      <p:ext uri="{BB962C8B-B14F-4D97-AF65-F5344CB8AC3E}">
        <p14:creationId xmlns:p14="http://schemas.microsoft.com/office/powerpoint/2010/main" val="2861776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Diapositiva titolo">
    <p:spTree>
      <p:nvGrpSpPr>
        <p:cNvPr id="1" name=""/>
        <p:cNvGrpSpPr/>
        <p:nvPr/>
      </p:nvGrpSpPr>
      <p:grpSpPr>
        <a:xfrm>
          <a:off x="0" y="0"/>
          <a:ext cx="0" cy="0"/>
          <a:chOff x="0" y="0"/>
          <a:chExt cx="0" cy="0"/>
        </a:xfrm>
      </p:grpSpPr>
      <p:pic>
        <p:nvPicPr>
          <p:cNvPr id="129" name="Immagine 1"/>
          <p:cNvPicPr>
            <a:picLocks noChangeAspect="1"/>
          </p:cNvPicPr>
          <p:nvPr/>
        </p:nvPicPr>
        <p:blipFill rotWithShape="1">
          <a:blip r:embed="rId2" cstate="print">
            <a:extLst>
              <a:ext uri="{28A0092B-C50C-407E-A947-70E740481C1C}">
                <a14:useLocalDpi xmlns:a14="http://schemas.microsoft.com/office/drawing/2010/main"/>
              </a:ext>
            </a:extLst>
          </a:blip>
          <a:srcRect t="9524"/>
          <a:stretch/>
        </p:blipFill>
        <p:spPr>
          <a:xfrm>
            <a:off x="13218" y="-1742"/>
            <a:ext cx="9144000" cy="4136611"/>
          </a:xfrm>
          <a:prstGeom prst="rect">
            <a:avLst/>
          </a:prstGeom>
        </p:spPr>
      </p:pic>
      <p:sp>
        <p:nvSpPr>
          <p:cNvPr id="2" name="Rettangolo 1"/>
          <p:cNvSpPr/>
          <p:nvPr/>
        </p:nvSpPr>
        <p:spPr>
          <a:xfrm>
            <a:off x="0" y="3370763"/>
            <a:ext cx="9144000" cy="178470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3" name="Gruppo 2"/>
          <p:cNvGrpSpPr/>
          <p:nvPr/>
        </p:nvGrpSpPr>
        <p:grpSpPr>
          <a:xfrm>
            <a:off x="0" y="3370763"/>
            <a:ext cx="9144000" cy="132418"/>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5" name="Picture 4" descr="Y:\IMMAGINE _COORDINATA_2014\LOGO_UFFICIALE\01_Polimi_centrato\eps\01_Polimi_centrato_COL_negativo.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33" y="3660336"/>
            <a:ext cx="1600200" cy="1188000"/>
          </a:xfrm>
          <a:prstGeom prst="rect">
            <a:avLst/>
          </a:prstGeom>
          <a:noFill/>
          <a:extLst>
            <a:ext uri="{909E8E84-426E-40dd-AFC4-6F175D3DCCD1}">
              <a14:hiddenFill xmlns="" xmlns:a14="http://schemas.microsoft.com/office/drawing/2010/main">
                <a:solidFill>
                  <a:srgbClr val="FFFFFF"/>
                </a:solidFill>
              </a14:hiddenFill>
            </a:ext>
          </a:extLst>
        </p:spPr>
      </p:pic>
      <p:sp>
        <p:nvSpPr>
          <p:cNvPr id="126" name="Titolo 1"/>
          <p:cNvSpPr>
            <a:spLocks noGrp="1"/>
          </p:cNvSpPr>
          <p:nvPr>
            <p:ph type="ctrTitle"/>
          </p:nvPr>
        </p:nvSpPr>
        <p:spPr>
          <a:xfrm>
            <a:off x="2074695" y="3660336"/>
            <a:ext cx="6345098" cy="726281"/>
          </a:xfrm>
        </p:spPr>
        <p:txBody>
          <a:bodyPr>
            <a:normAutofit/>
          </a:bodyPr>
          <a:lstStyle>
            <a:lvl1pPr algn="ctr">
              <a:defRPr sz="3600"/>
            </a:lvl1pPr>
          </a:lstStyle>
          <a:p>
            <a:r>
              <a:rPr lang="it-IT"/>
              <a:t>Click to edit Master title style</a:t>
            </a:r>
            <a:endParaRPr lang="it-IT" dirty="0"/>
          </a:p>
        </p:txBody>
      </p:sp>
      <p:sp>
        <p:nvSpPr>
          <p:cNvPr id="128" name="Sottotitolo 2"/>
          <p:cNvSpPr>
            <a:spLocks noGrp="1"/>
          </p:cNvSpPr>
          <p:nvPr>
            <p:ph type="subTitle" idx="1"/>
          </p:nvPr>
        </p:nvSpPr>
        <p:spPr>
          <a:xfrm>
            <a:off x="2074694" y="4409786"/>
            <a:ext cx="6339239" cy="53607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it-IT" dirty="0"/>
          </a:p>
        </p:txBody>
      </p:sp>
    </p:spTree>
    <p:extLst>
      <p:ext uri="{BB962C8B-B14F-4D97-AF65-F5344CB8AC3E}">
        <p14:creationId xmlns:p14="http://schemas.microsoft.com/office/powerpoint/2010/main" val="9773483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3600450"/>
            <a:ext cx="5486400" cy="425054"/>
          </a:xfrm>
        </p:spPr>
        <p:txBody>
          <a:bodyPr anchor="b"/>
          <a:lstStyle>
            <a:lvl1pPr algn="l">
              <a:defRPr sz="2000" b="1"/>
            </a:lvl1pPr>
          </a:lstStyle>
          <a:p>
            <a:r>
              <a:rPr lang="it-IT"/>
              <a:t>Click to edit Master title style</a:t>
            </a:r>
          </a:p>
        </p:txBody>
      </p:sp>
      <p:sp>
        <p:nvSpPr>
          <p:cNvPr id="3" name="Segnaposto immagin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Drag picture to placeholder or click icon to add</a:t>
            </a:r>
          </a:p>
        </p:txBody>
      </p:sp>
      <p:sp>
        <p:nvSpPr>
          <p:cNvPr id="4" name="Segnaposto tes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Segnaposto data 4"/>
          <p:cNvSpPr>
            <a:spLocks noGrp="1"/>
          </p:cNvSpPr>
          <p:nvPr>
            <p:ph type="dt" sz="half" idx="10"/>
          </p:nvPr>
        </p:nvSpPr>
        <p:spPr>
          <a:xfrm>
            <a:off x="457200" y="4767264"/>
            <a:ext cx="2133600" cy="273844"/>
          </a:xfrm>
          <a:prstGeom prst="rect">
            <a:avLst/>
          </a:prstGeom>
        </p:spPr>
        <p:txBody>
          <a:bodyPr/>
          <a:lstStyle/>
          <a:p>
            <a:endParaRPr lang="en-US"/>
          </a:p>
        </p:txBody>
      </p:sp>
      <p:sp>
        <p:nvSpPr>
          <p:cNvPr id="6" name="Segnaposto piè di pagina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254806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Click to edit Master title style</a:t>
            </a:r>
          </a:p>
        </p:txBody>
      </p:sp>
      <p:sp>
        <p:nvSpPr>
          <p:cNvPr id="3" name="Segnaposto testo verticale 2"/>
          <p:cNvSpPr>
            <a:spLocks noGrp="1"/>
          </p:cNvSpPr>
          <p:nvPr>
            <p:ph type="body" orient="vert" idx="1"/>
          </p:nvPr>
        </p:nvSpPr>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4" name="Segnaposto data 3"/>
          <p:cNvSpPr>
            <a:spLocks noGrp="1"/>
          </p:cNvSpPr>
          <p:nvPr>
            <p:ph type="dt" sz="half" idx="10"/>
          </p:nvPr>
        </p:nvSpPr>
        <p:spPr>
          <a:xfrm>
            <a:off x="457200" y="4767264"/>
            <a:ext cx="2133600" cy="273844"/>
          </a:xfrm>
          <a:prstGeom prst="rect">
            <a:avLst/>
          </a:prstGeom>
        </p:spPr>
        <p:txBody>
          <a:bodyPr/>
          <a:lstStyle/>
          <a:p>
            <a:endParaRPr lang="en-US"/>
          </a:p>
        </p:txBody>
      </p:sp>
      <p:sp>
        <p:nvSpPr>
          <p:cNvPr id="5" name="Segnaposto piè di pagina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1191555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05980"/>
            <a:ext cx="2057400" cy="4388644"/>
          </a:xfrm>
        </p:spPr>
        <p:txBody>
          <a:bodyPr vert="eaVert"/>
          <a:lstStyle/>
          <a:p>
            <a:r>
              <a:rPr lang="it-IT"/>
              <a:t>Click to edit Master title style</a:t>
            </a:r>
          </a:p>
        </p:txBody>
      </p:sp>
      <p:sp>
        <p:nvSpPr>
          <p:cNvPr id="3" name="Segnaposto testo verticale 2"/>
          <p:cNvSpPr>
            <a:spLocks noGrp="1"/>
          </p:cNvSpPr>
          <p:nvPr>
            <p:ph type="body" orient="vert" idx="1"/>
          </p:nvPr>
        </p:nvSpPr>
        <p:spPr>
          <a:xfrm>
            <a:off x="457200" y="205980"/>
            <a:ext cx="6019800" cy="4388644"/>
          </a:xfrm>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4" name="Segnaposto data 3"/>
          <p:cNvSpPr>
            <a:spLocks noGrp="1"/>
          </p:cNvSpPr>
          <p:nvPr>
            <p:ph type="dt" sz="half" idx="10"/>
          </p:nvPr>
        </p:nvSpPr>
        <p:spPr>
          <a:xfrm>
            <a:off x="457200" y="4767264"/>
            <a:ext cx="2133600" cy="273844"/>
          </a:xfrm>
          <a:prstGeom prst="rect">
            <a:avLst/>
          </a:prstGeom>
        </p:spPr>
        <p:txBody>
          <a:bodyPr/>
          <a:lstStyle/>
          <a:p>
            <a:endParaRPr lang="en-US"/>
          </a:p>
        </p:txBody>
      </p:sp>
      <p:sp>
        <p:nvSpPr>
          <p:cNvPr id="5" name="Segnaposto piè di pagina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283366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Diapositiva titolo">
    <p:spTree>
      <p:nvGrpSpPr>
        <p:cNvPr id="1" name=""/>
        <p:cNvGrpSpPr/>
        <p:nvPr/>
      </p:nvGrpSpPr>
      <p:grpSpPr>
        <a:xfrm>
          <a:off x="0" y="0"/>
          <a:ext cx="0" cy="0"/>
          <a:chOff x="0" y="0"/>
          <a:chExt cx="0" cy="0"/>
        </a:xfrm>
      </p:grpSpPr>
      <p:sp>
        <p:nvSpPr>
          <p:cNvPr id="2" name="Rettangolo 1"/>
          <p:cNvSpPr/>
          <p:nvPr/>
        </p:nvSpPr>
        <p:spPr>
          <a:xfrm>
            <a:off x="0" y="3200763"/>
            <a:ext cx="9144000" cy="194273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3" name="Gruppo 2"/>
          <p:cNvGrpSpPr/>
          <p:nvPr/>
        </p:nvGrpSpPr>
        <p:grpSpPr>
          <a:xfrm>
            <a:off x="0" y="3206942"/>
            <a:ext cx="9144000" cy="132418"/>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6091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pic>
        <p:nvPicPr>
          <p:cNvPr id="127" name="Immagin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 y="0"/>
            <a:ext cx="9144000" cy="3378708"/>
          </a:xfrm>
          <a:prstGeom prst="rect">
            <a:avLst/>
          </a:prstGeom>
        </p:spPr>
      </p:pic>
      <p:sp>
        <p:nvSpPr>
          <p:cNvPr id="2" name="Rettangolo 1"/>
          <p:cNvSpPr/>
          <p:nvPr/>
        </p:nvSpPr>
        <p:spPr>
          <a:xfrm>
            <a:off x="0" y="3194168"/>
            <a:ext cx="9144000" cy="1961303"/>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3" name="Gruppo 2"/>
          <p:cNvGrpSpPr/>
          <p:nvPr/>
        </p:nvGrpSpPr>
        <p:grpSpPr>
          <a:xfrm>
            <a:off x="0" y="3200763"/>
            <a:ext cx="9144000" cy="132418"/>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5"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185" y="1898026"/>
            <a:ext cx="1600200" cy="1179839"/>
          </a:xfrm>
          <a:prstGeom prst="rect">
            <a:avLst/>
          </a:prstGeom>
          <a:noFill/>
          <a:extLst>
            <a:ext uri="{909E8E84-426E-40dd-AFC4-6F175D3DCCD1}">
              <a14:hiddenFill xmlns="" xmlns:a14="http://schemas.microsoft.com/office/drawing/2010/main">
                <a:solidFill>
                  <a:srgbClr val="FFFFFF"/>
                </a:solidFill>
              </a14:hiddenFill>
            </a:ext>
          </a:extLst>
        </p:spPr>
      </p:pic>
      <p:sp>
        <p:nvSpPr>
          <p:cNvPr id="126" name="Titolo 1"/>
          <p:cNvSpPr>
            <a:spLocks noGrp="1"/>
          </p:cNvSpPr>
          <p:nvPr>
            <p:ph type="ctrTitle"/>
          </p:nvPr>
        </p:nvSpPr>
        <p:spPr>
          <a:xfrm>
            <a:off x="641534" y="3436663"/>
            <a:ext cx="7772400" cy="726281"/>
          </a:xfrm>
        </p:spPr>
        <p:txBody>
          <a:bodyPr>
            <a:normAutofit/>
          </a:bodyPr>
          <a:lstStyle>
            <a:lvl1pPr algn="ctr">
              <a:defRPr sz="3600"/>
            </a:lvl1pPr>
          </a:lstStyle>
          <a:p>
            <a:r>
              <a:rPr lang="it-IT"/>
              <a:t>Click to edit Master title style</a:t>
            </a:r>
            <a:endParaRPr lang="it-IT" dirty="0"/>
          </a:p>
        </p:txBody>
      </p:sp>
      <p:sp>
        <p:nvSpPr>
          <p:cNvPr id="128" name="Sottotitolo 2"/>
          <p:cNvSpPr>
            <a:spLocks noGrp="1"/>
          </p:cNvSpPr>
          <p:nvPr>
            <p:ph type="subTitle" idx="1"/>
          </p:nvPr>
        </p:nvSpPr>
        <p:spPr>
          <a:xfrm>
            <a:off x="641534" y="4151870"/>
            <a:ext cx="7772400" cy="793986"/>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it-IT" dirty="0"/>
          </a:p>
        </p:txBody>
      </p:sp>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200763"/>
            <a:ext cx="9144000" cy="194273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ctrTitle"/>
          </p:nvPr>
        </p:nvSpPr>
        <p:spPr>
          <a:xfrm>
            <a:off x="641534" y="3436663"/>
            <a:ext cx="7772400" cy="726281"/>
          </a:xfrm>
        </p:spPr>
        <p:txBody>
          <a:bodyPr>
            <a:normAutofit/>
          </a:bodyPr>
          <a:lstStyle>
            <a:lvl1pPr>
              <a:defRPr sz="3600"/>
            </a:lvl1pPr>
          </a:lstStyle>
          <a:p>
            <a:r>
              <a:rPr lang="it-IT"/>
              <a:t>Click to edit Master title style</a:t>
            </a:r>
            <a:endParaRPr lang="it-IT" dirty="0"/>
          </a:p>
        </p:txBody>
      </p:sp>
      <p:sp>
        <p:nvSpPr>
          <p:cNvPr id="3" name="Sottotitolo 2"/>
          <p:cNvSpPr>
            <a:spLocks noGrp="1"/>
          </p:cNvSpPr>
          <p:nvPr>
            <p:ph type="subTitle" idx="1"/>
          </p:nvPr>
        </p:nvSpPr>
        <p:spPr>
          <a:xfrm>
            <a:off x="641534" y="4151870"/>
            <a:ext cx="7772400" cy="793986"/>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it-IT" dirty="0"/>
          </a:p>
        </p:txBody>
      </p:sp>
      <p:grpSp>
        <p:nvGrpSpPr>
          <p:cNvPr id="127" name="Gruppo 126"/>
          <p:cNvGrpSpPr/>
          <p:nvPr/>
        </p:nvGrpSpPr>
        <p:grpSpPr>
          <a:xfrm>
            <a:off x="0" y="3206942"/>
            <a:ext cx="9144000" cy="132418"/>
            <a:chOff x="1218340" y="275867"/>
            <a:chExt cx="17715122" cy="567843"/>
          </a:xfrm>
        </p:grpSpPr>
        <p:cxnSp>
          <p:nvCxnSpPr>
            <p:cNvPr id="128"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14812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olo e contenuto">
    <p:spTree>
      <p:nvGrpSpPr>
        <p:cNvPr id="1" name=""/>
        <p:cNvGrpSpPr/>
        <p:nvPr/>
      </p:nvGrpSpPr>
      <p:grpSpPr>
        <a:xfrm>
          <a:off x="0" y="0"/>
          <a:ext cx="0" cy="0"/>
          <a:chOff x="0" y="0"/>
          <a:chExt cx="0" cy="0"/>
        </a:xfrm>
      </p:grpSpPr>
      <p:sp>
        <p:nvSpPr>
          <p:cNvPr id="129" name="Rettangolo 128"/>
          <p:cNvSpPr/>
          <p:nvPr/>
        </p:nvSpPr>
        <p:spPr>
          <a:xfrm>
            <a:off x="0" y="4671786"/>
            <a:ext cx="9144000" cy="47171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dirty="0"/>
          </a:p>
        </p:txBody>
      </p:sp>
      <p:sp>
        <p:nvSpPr>
          <p:cNvPr id="253" name="Rettangolo 252"/>
          <p:cNvSpPr/>
          <p:nvPr/>
        </p:nvSpPr>
        <p:spPr>
          <a:xfrm>
            <a:off x="0" y="2"/>
            <a:ext cx="9144000" cy="73467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 name="Segnaposto contenuto 2"/>
          <p:cNvSpPr>
            <a:spLocks noGrp="1"/>
          </p:cNvSpPr>
          <p:nvPr>
            <p:ph idx="1"/>
          </p:nvPr>
        </p:nvSpPr>
        <p:spPr>
          <a:xfrm>
            <a:off x="457200" y="898073"/>
            <a:ext cx="8323726" cy="3642124"/>
          </a:xfrm>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it-IT" dirty="0"/>
          </a:p>
        </p:txBody>
      </p:sp>
      <p:grpSp>
        <p:nvGrpSpPr>
          <p:cNvPr id="132" name="Gruppo 131"/>
          <p:cNvGrpSpPr/>
          <p:nvPr/>
        </p:nvGrpSpPr>
        <p:grpSpPr>
          <a:xfrm>
            <a:off x="48009" y="608789"/>
            <a:ext cx="9036647" cy="135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651" y="4812368"/>
            <a:ext cx="2220372" cy="21703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itle 3"/>
          <p:cNvSpPr>
            <a:spLocks noGrp="1"/>
          </p:cNvSpPr>
          <p:nvPr>
            <p:ph type="title"/>
          </p:nvPr>
        </p:nvSpPr>
        <p:spPr>
          <a:xfrm>
            <a:off x="275825" y="104375"/>
            <a:ext cx="8599199" cy="439911"/>
          </a:xfrm>
        </p:spPr>
        <p:txBody>
          <a:bodyPr>
            <a:normAutofit/>
          </a:bodyPr>
          <a:lstStyle>
            <a:lvl1pPr>
              <a:defRPr sz="2800"/>
            </a:lvl1pPr>
          </a:lstStyle>
          <a:p>
            <a:r>
              <a:rPr lang="it-IT"/>
              <a:t>Click to edit Master title style</a:t>
            </a:r>
            <a:endParaRPr lang="en-US" dirty="0"/>
          </a:p>
        </p:txBody>
      </p:sp>
      <p:sp>
        <p:nvSpPr>
          <p:cNvPr id="255" name="Segnaposto numero diapositiva 5"/>
          <p:cNvSpPr>
            <a:spLocks noGrp="1"/>
          </p:cNvSpPr>
          <p:nvPr>
            <p:ph type="sldNum" sz="quarter" idx="12"/>
          </p:nvPr>
        </p:nvSpPr>
        <p:spPr>
          <a:xfrm>
            <a:off x="275825" y="4804995"/>
            <a:ext cx="759384" cy="224409"/>
          </a:xfrm>
          <a:prstGeom prst="rect">
            <a:avLst/>
          </a:prstGeom>
        </p:spPr>
        <p:txBody>
          <a:bodyPr/>
          <a:lstStyle>
            <a:lvl1pPr algn="l">
              <a:defRPr lang="it-IT" sz="1200" b="1" kern="1200" smtClean="0">
                <a:solidFill>
                  <a:srgbClr val="FFFFFF"/>
                </a:solidFill>
                <a:latin typeface="Arial"/>
                <a:ea typeface="+mn-ea"/>
                <a:cs typeface="Arial"/>
              </a:defRPr>
            </a:lvl1pPr>
          </a:lstStyle>
          <a:p>
            <a:fld id="{1BFAA7B6-E12E-AE48-80E0-088DF884C17E}" type="slidenum">
              <a:rPr lang="en-US" smtClean="0"/>
              <a:t>‹#›</a:t>
            </a:fld>
            <a:endParaRPr lang="en-US"/>
          </a:p>
        </p:txBody>
      </p:sp>
    </p:spTree>
    <p:extLst>
      <p:ext uri="{BB962C8B-B14F-4D97-AF65-F5344CB8AC3E}">
        <p14:creationId xmlns:p14="http://schemas.microsoft.com/office/powerpoint/2010/main" val="1258886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3305177"/>
            <a:ext cx="7772400" cy="1021556"/>
          </a:xfrm>
        </p:spPr>
        <p:txBody>
          <a:bodyPr anchor="t"/>
          <a:lstStyle>
            <a:lvl1pPr algn="l">
              <a:defRPr sz="4000" b="1" cap="all"/>
            </a:lvl1pPr>
          </a:lstStyle>
          <a:p>
            <a:r>
              <a:rPr lang="it-IT"/>
              <a:t>Click to edit Master title style</a:t>
            </a:r>
          </a:p>
        </p:txBody>
      </p:sp>
      <p:sp>
        <p:nvSpPr>
          <p:cNvPr id="3" name="Segnaposto testo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Click to edit Master text styles</a:t>
            </a:r>
          </a:p>
        </p:txBody>
      </p:sp>
      <p:sp>
        <p:nvSpPr>
          <p:cNvPr id="4" name="Segnaposto data 3"/>
          <p:cNvSpPr>
            <a:spLocks noGrp="1"/>
          </p:cNvSpPr>
          <p:nvPr>
            <p:ph type="dt" sz="half" idx="10"/>
          </p:nvPr>
        </p:nvSpPr>
        <p:spPr>
          <a:xfrm>
            <a:off x="457200" y="4767264"/>
            <a:ext cx="2133600" cy="273844"/>
          </a:xfrm>
          <a:prstGeom prst="rect">
            <a:avLst/>
          </a:prstGeom>
        </p:spPr>
        <p:txBody>
          <a:bodyPr/>
          <a:lstStyle/>
          <a:p>
            <a:endParaRPr lang="en-US"/>
          </a:p>
        </p:txBody>
      </p:sp>
      <p:sp>
        <p:nvSpPr>
          <p:cNvPr id="5" name="Segnaposto piè di pagina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egnaposto numero diapositiva 5"/>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1961922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Click to edit Master title style</a:t>
            </a:r>
          </a:p>
        </p:txBody>
      </p:sp>
      <p:sp>
        <p:nvSpPr>
          <p:cNvPr id="3" name="Segnaposto contenuto 2"/>
          <p:cNvSpPr>
            <a:spLocks noGrp="1"/>
          </p:cNvSpPr>
          <p:nvPr>
            <p:ph sz="half" idx="1"/>
          </p:nvPr>
        </p:nvSpPr>
        <p:spPr>
          <a:xfrm>
            <a:off x="457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4" name="Segnaposto contenuto 3"/>
          <p:cNvSpPr>
            <a:spLocks noGrp="1"/>
          </p:cNvSpPr>
          <p:nvPr>
            <p:ph sz="half" idx="2"/>
          </p:nvPr>
        </p:nvSpPr>
        <p:spPr>
          <a:xfrm>
            <a:off x="4648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5" name="Segnaposto data 4"/>
          <p:cNvSpPr>
            <a:spLocks noGrp="1"/>
          </p:cNvSpPr>
          <p:nvPr>
            <p:ph type="dt" sz="half" idx="10"/>
          </p:nvPr>
        </p:nvSpPr>
        <p:spPr>
          <a:xfrm>
            <a:off x="457200" y="4767264"/>
            <a:ext cx="2133600" cy="273844"/>
          </a:xfrm>
          <a:prstGeom prst="rect">
            <a:avLst/>
          </a:prstGeom>
        </p:spPr>
        <p:txBody>
          <a:bodyPr/>
          <a:lstStyle/>
          <a:p>
            <a:endParaRPr lang="en-US"/>
          </a:p>
        </p:txBody>
      </p:sp>
      <p:sp>
        <p:nvSpPr>
          <p:cNvPr id="6" name="Segnaposto piè di pagina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230600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Click to edit Master title style</a:t>
            </a:r>
          </a:p>
        </p:txBody>
      </p:sp>
      <p:sp>
        <p:nvSpPr>
          <p:cNvPr id="3" name="Segnaposto tes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4" name="Segnaposto contenut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5" name="Segnaposto testo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6" name="Segnaposto contenuto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7" name="Segnaposto data 6"/>
          <p:cNvSpPr>
            <a:spLocks noGrp="1"/>
          </p:cNvSpPr>
          <p:nvPr>
            <p:ph type="dt" sz="half" idx="10"/>
          </p:nvPr>
        </p:nvSpPr>
        <p:spPr>
          <a:xfrm>
            <a:off x="457200" y="4767264"/>
            <a:ext cx="2133600" cy="273844"/>
          </a:xfrm>
          <a:prstGeom prst="rect">
            <a:avLst/>
          </a:prstGeom>
        </p:spPr>
        <p:txBody>
          <a:bodyPr/>
          <a:lstStyle/>
          <a:p>
            <a:endParaRPr lang="en-US"/>
          </a:p>
        </p:txBody>
      </p:sp>
      <p:sp>
        <p:nvSpPr>
          <p:cNvPr id="8" name="Segnaposto piè di pagina 7"/>
          <p:cNvSpPr>
            <a:spLocks noGrp="1"/>
          </p:cNvSpPr>
          <p:nvPr>
            <p:ph type="ftr" sz="quarter" idx="11"/>
          </p:nvPr>
        </p:nvSpPr>
        <p:spPr>
          <a:xfrm>
            <a:off x="3124200" y="4767264"/>
            <a:ext cx="2895600" cy="273844"/>
          </a:xfrm>
          <a:prstGeom prst="rect">
            <a:avLst/>
          </a:prstGeom>
        </p:spPr>
        <p:txBody>
          <a:bodyPr/>
          <a:lstStyle/>
          <a:p>
            <a:endParaRPr lang="en-US"/>
          </a:p>
        </p:txBody>
      </p:sp>
      <p:sp>
        <p:nvSpPr>
          <p:cNvPr id="9" name="Segnaposto numero diapositiva 8"/>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840953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Click to edit Master title style</a:t>
            </a:r>
          </a:p>
        </p:txBody>
      </p:sp>
      <p:sp>
        <p:nvSpPr>
          <p:cNvPr id="3" name="Segnaposto data 2"/>
          <p:cNvSpPr>
            <a:spLocks noGrp="1"/>
          </p:cNvSpPr>
          <p:nvPr>
            <p:ph type="dt" sz="half" idx="10"/>
          </p:nvPr>
        </p:nvSpPr>
        <p:spPr>
          <a:xfrm>
            <a:off x="457200" y="4767264"/>
            <a:ext cx="2133600" cy="273844"/>
          </a:xfrm>
          <a:prstGeom prst="rect">
            <a:avLst/>
          </a:prstGeom>
        </p:spPr>
        <p:txBody>
          <a:bodyPr/>
          <a:lstStyle/>
          <a:p>
            <a:endParaRPr lang="en-US"/>
          </a:p>
        </p:txBody>
      </p:sp>
      <p:sp>
        <p:nvSpPr>
          <p:cNvPr id="4" name="Segnaposto piè di pagina 3"/>
          <p:cNvSpPr>
            <a:spLocks noGrp="1"/>
          </p:cNvSpPr>
          <p:nvPr>
            <p:ph type="ftr" sz="quarter" idx="11"/>
          </p:nvPr>
        </p:nvSpPr>
        <p:spPr>
          <a:xfrm>
            <a:off x="3124200" y="4767264"/>
            <a:ext cx="2895600" cy="273844"/>
          </a:xfrm>
          <a:prstGeom prst="rect">
            <a:avLst/>
          </a:prstGeom>
        </p:spPr>
        <p:txBody>
          <a:bodyPr/>
          <a:lstStyle/>
          <a:p>
            <a:endParaRPr lang="en-US"/>
          </a:p>
        </p:txBody>
      </p:sp>
      <p:sp>
        <p:nvSpPr>
          <p:cNvPr id="5" name="Segnaposto numero diapositiva 4"/>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3478442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4767264"/>
            <a:ext cx="2133600" cy="273844"/>
          </a:xfrm>
          <a:prstGeom prst="rect">
            <a:avLst/>
          </a:prstGeom>
        </p:spPr>
        <p:txBody>
          <a:bodyPr/>
          <a:lstStyle/>
          <a:p>
            <a:endParaRPr lang="en-US"/>
          </a:p>
        </p:txBody>
      </p:sp>
      <p:sp>
        <p:nvSpPr>
          <p:cNvPr id="3" name="Segnaposto piè di pagina 2"/>
          <p:cNvSpPr>
            <a:spLocks noGrp="1"/>
          </p:cNvSpPr>
          <p:nvPr>
            <p:ph type="ftr" sz="quarter" idx="11"/>
          </p:nvPr>
        </p:nvSpPr>
        <p:spPr>
          <a:xfrm>
            <a:off x="3124200" y="4767264"/>
            <a:ext cx="2895600" cy="273844"/>
          </a:xfrm>
          <a:prstGeom prst="rect">
            <a:avLst/>
          </a:prstGeom>
        </p:spPr>
        <p:txBody>
          <a:bodyPr/>
          <a:lstStyle/>
          <a:p>
            <a:endParaRPr lang="en-US"/>
          </a:p>
        </p:txBody>
      </p:sp>
      <p:sp>
        <p:nvSpPr>
          <p:cNvPr id="4" name="Segnaposto numero diapositiva 3"/>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192597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2" y="204787"/>
            <a:ext cx="3008313" cy="871538"/>
          </a:xfrm>
        </p:spPr>
        <p:txBody>
          <a:bodyPr anchor="b"/>
          <a:lstStyle>
            <a:lvl1pPr algn="l">
              <a:defRPr sz="2000" b="1"/>
            </a:lvl1pPr>
          </a:lstStyle>
          <a:p>
            <a:r>
              <a:rPr lang="it-IT"/>
              <a:t>Click to edit Master title style</a:t>
            </a:r>
          </a:p>
        </p:txBody>
      </p:sp>
      <p:sp>
        <p:nvSpPr>
          <p:cNvPr id="3" name="Segnaposto contenuto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p>
        </p:txBody>
      </p:sp>
      <p:sp>
        <p:nvSpPr>
          <p:cNvPr id="4" name="Segnaposto testo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Segnaposto data 4"/>
          <p:cNvSpPr>
            <a:spLocks noGrp="1"/>
          </p:cNvSpPr>
          <p:nvPr>
            <p:ph type="dt" sz="half" idx="10"/>
          </p:nvPr>
        </p:nvSpPr>
        <p:spPr>
          <a:xfrm>
            <a:off x="457200" y="4767264"/>
            <a:ext cx="2133600" cy="273844"/>
          </a:xfrm>
          <a:prstGeom prst="rect">
            <a:avLst/>
          </a:prstGeom>
        </p:spPr>
        <p:txBody>
          <a:bodyPr/>
          <a:lstStyle/>
          <a:p>
            <a:endParaRPr lang="en-US"/>
          </a:p>
        </p:txBody>
      </p:sp>
      <p:sp>
        <p:nvSpPr>
          <p:cNvPr id="6" name="Segnaposto piè di pagina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egnaposto numero diapositiva 6"/>
          <p:cNvSpPr>
            <a:spLocks noGrp="1"/>
          </p:cNvSpPr>
          <p:nvPr>
            <p:ph type="sldNum" sz="quarter" idx="12"/>
          </p:nvPr>
        </p:nvSpPr>
        <p:spPr>
          <a:xfrm>
            <a:off x="6553200" y="4767264"/>
            <a:ext cx="2133600" cy="273844"/>
          </a:xfrm>
          <a:prstGeom prst="rect">
            <a:avLst/>
          </a:prstGeom>
        </p:spPr>
        <p:txBody>
          <a:bodyPr/>
          <a:lstStyle/>
          <a:p>
            <a:fld id="{1BFAA7B6-E12E-AE48-80E0-088DF884C17E}" type="slidenum">
              <a:rPr lang="en-US" smtClean="0"/>
              <a:t>‹#›</a:t>
            </a:fld>
            <a:endParaRPr lang="en-US"/>
          </a:p>
        </p:txBody>
      </p:sp>
    </p:spTree>
    <p:extLst>
      <p:ext uri="{BB962C8B-B14F-4D97-AF65-F5344CB8AC3E}">
        <p14:creationId xmlns:p14="http://schemas.microsoft.com/office/powerpoint/2010/main" val="386758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3" y="104375"/>
            <a:ext cx="8581043" cy="6303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200152"/>
            <a:ext cx="8143452" cy="3394472"/>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hdr="0" ft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chart" Target="../charts/chart7.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3.png"/><Relationship Id="rId3" Type="http://schemas.openxmlformats.org/officeDocument/2006/relationships/image" Target="../media/image300.png"/><Relationship Id="rId7" Type="http://schemas.openxmlformats.org/officeDocument/2006/relationships/image" Target="../media/image25.png"/><Relationship Id="rId12"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JPG"/><Relationship Id="rId7" Type="http://schemas.openxmlformats.org/officeDocument/2006/relationships/image" Target="../media/image27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1.JPG"/><Relationship Id="rId9"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45.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ave Announces Upgrades to D-Wave 2000Q Quantum Computer | D-Wave Systems">
            <a:extLst>
              <a:ext uri="{FF2B5EF4-FFF2-40B4-BE49-F238E27FC236}">
                <a16:creationId xmlns:a16="http://schemas.microsoft.com/office/drawing/2014/main" id="{3844E967-87C8-4E0F-A448-A96E9515F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003" y="694189"/>
            <a:ext cx="1244717" cy="82981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815648" y="3382628"/>
            <a:ext cx="7384149" cy="1169859"/>
          </a:xfrm>
          <a:prstGeom prst="rect">
            <a:avLst/>
          </a:prstGeom>
        </p:spPr>
        <p:txBody>
          <a:bodyPr vert="horz" lIns="91438" tIns="45719" rIns="91438" bIns="45719" rtlCol="0" anchor="t" anchorCtr="0">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en-US" sz="2400" dirty="0"/>
              <a:t>Molecule Unfolding with Quantum Annealing</a:t>
            </a:r>
          </a:p>
          <a:p>
            <a:pPr algn="ctr"/>
            <a:endParaRPr lang="en-US" sz="2400" dirty="0"/>
          </a:p>
          <a:p>
            <a:pPr algn="ctr"/>
            <a:r>
              <a:rPr lang="en-US" sz="2400" dirty="0"/>
              <a:t>HPC and Quantum Computing 2020</a:t>
            </a:r>
          </a:p>
          <a:p>
            <a:pPr algn="ctr"/>
            <a:r>
              <a:rPr lang="en-US" sz="2400" i="1" dirty="0"/>
              <a:t>15 Dec 2020</a:t>
            </a:r>
            <a:endParaRPr lang="en-US" sz="1100" i="1" dirty="0"/>
          </a:p>
        </p:txBody>
      </p:sp>
      <p:pic>
        <p:nvPicPr>
          <p:cNvPr id="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524" y="1803306"/>
            <a:ext cx="690817" cy="679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1534535" y="1742702"/>
            <a:ext cx="1020902" cy="740489"/>
          </a:xfrm>
          <a:prstGeom prst="rect">
            <a:avLst/>
          </a:prstGeom>
        </p:spPr>
      </p:pic>
      <p:sp>
        <p:nvSpPr>
          <p:cNvPr id="12" name="Right Arrow 11"/>
          <p:cNvSpPr/>
          <p:nvPr/>
        </p:nvSpPr>
        <p:spPr>
          <a:xfrm>
            <a:off x="2396123" y="940217"/>
            <a:ext cx="353040" cy="363199"/>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p:cNvSpPr/>
          <p:nvPr/>
        </p:nvSpPr>
        <p:spPr>
          <a:xfrm>
            <a:off x="3396061" y="931449"/>
            <a:ext cx="356448" cy="380735"/>
          </a:xfrm>
          <a:prstGeom prst="rightArrow">
            <a:avLst>
              <a:gd name="adj1" fmla="val 49223"/>
              <a:gd name="adj2" fmla="val 55196"/>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22852" y="857983"/>
            <a:ext cx="511215" cy="527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11245" r="13595"/>
          <a:stretch/>
        </p:blipFill>
        <p:spPr>
          <a:xfrm>
            <a:off x="5704050" y="-32422"/>
            <a:ext cx="3293353" cy="3278831"/>
          </a:xfrm>
          <a:prstGeom prst="rect">
            <a:avLst/>
          </a:prstGeom>
          <a:ln>
            <a:noFill/>
          </a:ln>
          <a:effectLst>
            <a:outerShdw blurRad="292100" dist="139700" dir="2700000" algn="tl" rotWithShape="0">
              <a:srgbClr val="333333">
                <a:alpha val="65000"/>
              </a:srgbClr>
            </a:outerShdw>
          </a:effectLst>
        </p:spPr>
      </p:pic>
      <p:sp>
        <p:nvSpPr>
          <p:cNvPr id="3" name="Rettangolo 2">
            <a:extLst>
              <a:ext uri="{FF2B5EF4-FFF2-40B4-BE49-F238E27FC236}">
                <a16:creationId xmlns:a16="http://schemas.microsoft.com/office/drawing/2014/main" id="{B076BE01-6D17-4F22-A306-708BEC653559}"/>
              </a:ext>
            </a:extLst>
          </p:cNvPr>
          <p:cNvSpPr/>
          <p:nvPr/>
        </p:nvSpPr>
        <p:spPr>
          <a:xfrm>
            <a:off x="71920" y="2801480"/>
            <a:ext cx="6476005" cy="369332"/>
          </a:xfrm>
          <a:prstGeom prst="rect">
            <a:avLst/>
          </a:prstGeom>
        </p:spPr>
        <p:txBody>
          <a:bodyPr wrap="none">
            <a:spAutoFit/>
          </a:bodyPr>
          <a:lstStyle/>
          <a:p>
            <a:pPr algn="ctr"/>
            <a:r>
              <a:rPr lang="en-US" dirty="0"/>
              <a:t>Riccardo </a:t>
            </a:r>
            <a:r>
              <a:rPr lang="en-US" dirty="0" err="1"/>
              <a:t>Mengoni</a:t>
            </a:r>
            <a:r>
              <a:rPr lang="en-US" dirty="0"/>
              <a:t>, Kevin Mato, Daniele Ottaviani, Gianluca Palermo</a:t>
            </a:r>
          </a:p>
        </p:txBody>
      </p:sp>
      <p:pic>
        <p:nvPicPr>
          <p:cNvPr id="14" name="Picture 8">
            <a:extLst>
              <a:ext uri="{FF2B5EF4-FFF2-40B4-BE49-F238E27FC236}">
                <a16:creationId xmlns:a16="http://schemas.microsoft.com/office/drawing/2014/main" id="{7326815F-B7A6-C84F-BBA0-B2367216A033}"/>
              </a:ext>
            </a:extLst>
          </p:cNvPr>
          <p:cNvPicPr>
            <a:picLocks noChangeAspect="1"/>
          </p:cNvPicPr>
          <p:nvPr/>
        </p:nvPicPr>
        <p:blipFill>
          <a:blip r:embed="rId7"/>
          <a:stretch>
            <a:fillRect/>
          </a:stretch>
        </p:blipFill>
        <p:spPr>
          <a:xfrm>
            <a:off x="932609" y="667929"/>
            <a:ext cx="1283515" cy="740489"/>
          </a:xfrm>
          <a:prstGeom prst="rect">
            <a:avLst/>
          </a:prstGeom>
        </p:spPr>
      </p:pic>
    </p:spTree>
    <p:extLst>
      <p:ext uri="{BB962C8B-B14F-4D97-AF65-F5344CB8AC3E}">
        <p14:creationId xmlns:p14="http://schemas.microsoft.com/office/powerpoint/2010/main" val="1624263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104375"/>
            <a:ext cx="8706129" cy="439911"/>
          </a:xfrm>
        </p:spPr>
        <p:txBody>
          <a:bodyPr>
            <a:normAutofit fontScale="90000"/>
          </a:bodyPr>
          <a:lstStyle/>
          <a:p>
            <a:r>
              <a:rPr lang="en-US" dirty="0"/>
              <a:t>Angle subsampling effect on the unfolding degradation</a:t>
            </a:r>
          </a:p>
        </p:txBody>
      </p:sp>
      <p:sp>
        <p:nvSpPr>
          <p:cNvPr id="4" name="Slide Number Placeholder 3"/>
          <p:cNvSpPr>
            <a:spLocks noGrp="1"/>
          </p:cNvSpPr>
          <p:nvPr>
            <p:ph type="sldNum" sz="quarter" idx="12"/>
          </p:nvPr>
        </p:nvSpPr>
        <p:spPr/>
        <p:txBody>
          <a:bodyPr/>
          <a:lstStyle/>
          <a:p>
            <a:fld id="{1BFAA7B6-E12E-AE48-80E0-088DF884C17E}" type="slidenum">
              <a:rPr lang="en-US" smtClean="0"/>
              <a:t>10</a:t>
            </a:fld>
            <a:endParaRPr lang="en-US"/>
          </a:p>
        </p:txBody>
      </p:sp>
      <p:pic>
        <p:nvPicPr>
          <p:cNvPr id="5" name="Picture 4"/>
          <p:cNvPicPr>
            <a:picLocks noChangeAspect="1"/>
          </p:cNvPicPr>
          <p:nvPr/>
        </p:nvPicPr>
        <p:blipFill>
          <a:blip r:embed="rId2"/>
          <a:stretch>
            <a:fillRect/>
          </a:stretch>
        </p:blipFill>
        <p:spPr>
          <a:xfrm>
            <a:off x="96317" y="899132"/>
            <a:ext cx="6054801" cy="3585744"/>
          </a:xfrm>
          <a:prstGeom prst="rect">
            <a:avLst/>
          </a:prstGeom>
        </p:spPr>
      </p:pic>
      <p:sp>
        <p:nvSpPr>
          <p:cNvPr id="6" name="TextBox 5"/>
          <p:cNvSpPr txBox="1"/>
          <p:nvPr/>
        </p:nvSpPr>
        <p:spPr>
          <a:xfrm>
            <a:off x="5369194" y="914111"/>
            <a:ext cx="727552" cy="369332"/>
          </a:xfrm>
          <a:prstGeom prst="rect">
            <a:avLst/>
          </a:prstGeom>
          <a:noFill/>
        </p:spPr>
        <p:txBody>
          <a:bodyPr wrap="square" rtlCol="0">
            <a:spAutoFit/>
          </a:bodyPr>
          <a:lstStyle/>
          <a:p>
            <a:pPr algn="r"/>
            <a:r>
              <a:rPr lang="en-US" b="1" dirty="0">
                <a:solidFill>
                  <a:schemeClr val="accent3"/>
                </a:solidFill>
              </a:rPr>
              <a:t>15%</a:t>
            </a:r>
          </a:p>
        </p:txBody>
      </p:sp>
      <p:pic>
        <p:nvPicPr>
          <p:cNvPr id="7" name="Picture 6"/>
          <p:cNvPicPr>
            <a:picLocks noChangeAspect="1"/>
          </p:cNvPicPr>
          <p:nvPr/>
        </p:nvPicPr>
        <p:blipFill>
          <a:blip r:embed="rId3"/>
          <a:stretch>
            <a:fillRect/>
          </a:stretch>
        </p:blipFill>
        <p:spPr>
          <a:xfrm>
            <a:off x="6333005" y="1996139"/>
            <a:ext cx="2648949" cy="1827194"/>
          </a:xfrm>
          <a:prstGeom prst="rect">
            <a:avLst/>
          </a:prstGeom>
        </p:spPr>
      </p:pic>
      <p:sp>
        <p:nvSpPr>
          <p:cNvPr id="8" name="TextBox 7"/>
          <p:cNvSpPr txBox="1"/>
          <p:nvPr/>
        </p:nvSpPr>
        <p:spPr>
          <a:xfrm>
            <a:off x="6640561" y="1653269"/>
            <a:ext cx="2182655" cy="369332"/>
          </a:xfrm>
          <a:prstGeom prst="rect">
            <a:avLst/>
          </a:prstGeom>
          <a:noFill/>
        </p:spPr>
        <p:txBody>
          <a:bodyPr wrap="square" rtlCol="0">
            <a:spAutoFit/>
          </a:bodyPr>
          <a:lstStyle/>
          <a:p>
            <a:r>
              <a:rPr lang="en-US" dirty="0">
                <a:solidFill>
                  <a:schemeClr val="bg1">
                    <a:lumMod val="50000"/>
                  </a:schemeClr>
                </a:solidFill>
              </a:rPr>
              <a:t>Unfolded vs Initial</a:t>
            </a:r>
          </a:p>
        </p:txBody>
      </p:sp>
      <p:sp>
        <p:nvSpPr>
          <p:cNvPr id="9" name="TextBox 8"/>
          <p:cNvSpPr txBox="1"/>
          <p:nvPr/>
        </p:nvSpPr>
        <p:spPr>
          <a:xfrm>
            <a:off x="6224692" y="2271650"/>
            <a:ext cx="2106507" cy="646331"/>
          </a:xfrm>
          <a:prstGeom prst="rect">
            <a:avLst/>
          </a:prstGeom>
          <a:noFill/>
        </p:spPr>
        <p:txBody>
          <a:bodyPr wrap="square" rtlCol="0">
            <a:spAutoFit/>
          </a:bodyPr>
          <a:lstStyle/>
          <a:p>
            <a:pPr algn="r"/>
            <a:r>
              <a:rPr lang="en-US" b="1" dirty="0">
                <a:solidFill>
                  <a:schemeClr val="accent2"/>
                </a:solidFill>
              </a:rPr>
              <a:t>AVG </a:t>
            </a:r>
            <a:r>
              <a:rPr lang="it-IT" b="1" dirty="0">
                <a:solidFill>
                  <a:srgbClr val="C0504D"/>
                </a:solidFill>
              </a:rPr>
              <a:t>Volume gain</a:t>
            </a:r>
            <a:endParaRPr lang="en-GB" b="1" dirty="0">
              <a:solidFill>
                <a:srgbClr val="C0504D"/>
              </a:solidFill>
            </a:endParaRPr>
          </a:p>
          <a:p>
            <a:pPr algn="r"/>
            <a:r>
              <a:rPr lang="en-US" b="1" dirty="0">
                <a:solidFill>
                  <a:schemeClr val="accent2"/>
                </a:solidFill>
              </a:rPr>
              <a:t> 17%</a:t>
            </a:r>
          </a:p>
        </p:txBody>
      </p:sp>
      <p:pic>
        <p:nvPicPr>
          <p:cNvPr id="10" name="Immagine 9">
            <a:extLst>
              <a:ext uri="{FF2B5EF4-FFF2-40B4-BE49-F238E27FC236}">
                <a16:creationId xmlns:a16="http://schemas.microsoft.com/office/drawing/2014/main" id="{645D6A98-4DFD-4E23-86C1-B73F5FDD6836}"/>
              </a:ext>
            </a:extLst>
          </p:cNvPr>
          <p:cNvPicPr>
            <a:picLocks noChangeAspect="1"/>
          </p:cNvPicPr>
          <p:nvPr/>
        </p:nvPicPr>
        <p:blipFill rotWithShape="1">
          <a:blip r:embed="rId4"/>
          <a:srcRect t="26514" b="28643"/>
          <a:stretch/>
        </p:blipFill>
        <p:spPr>
          <a:xfrm>
            <a:off x="5210281" y="4733925"/>
            <a:ext cx="1285250" cy="324054"/>
          </a:xfrm>
          <a:prstGeom prst="rect">
            <a:avLst/>
          </a:prstGeom>
        </p:spPr>
      </p:pic>
      <p:sp>
        <p:nvSpPr>
          <p:cNvPr id="11" name="TextBox 10">
            <a:extLst>
              <a:ext uri="{FF2B5EF4-FFF2-40B4-BE49-F238E27FC236}">
                <a16:creationId xmlns:a16="http://schemas.microsoft.com/office/drawing/2014/main" id="{ACA04B30-EFD9-4FF4-8B0B-EF38CF7F2354}"/>
              </a:ext>
            </a:extLst>
          </p:cNvPr>
          <p:cNvSpPr txBox="1"/>
          <p:nvPr/>
        </p:nvSpPr>
        <p:spPr>
          <a:xfrm>
            <a:off x="1879852" y="920676"/>
            <a:ext cx="3240787" cy="369332"/>
          </a:xfrm>
          <a:prstGeom prst="rect">
            <a:avLst/>
          </a:prstGeom>
          <a:noFill/>
        </p:spPr>
        <p:txBody>
          <a:bodyPr wrap="square" rtlCol="0">
            <a:spAutoFit/>
          </a:bodyPr>
          <a:lstStyle/>
          <a:p>
            <a:r>
              <a:rPr lang="it-IT" dirty="0" err="1">
                <a:solidFill>
                  <a:schemeClr val="bg1">
                    <a:lumMod val="50000"/>
                  </a:schemeClr>
                </a:solidFill>
              </a:rPr>
              <a:t>Granularity</a:t>
            </a:r>
            <a:r>
              <a:rPr lang="it-IT" dirty="0">
                <a:solidFill>
                  <a:schemeClr val="bg1">
                    <a:lumMod val="50000"/>
                  </a:schemeClr>
                </a:solidFill>
              </a:rPr>
              <a:t> </a:t>
            </a:r>
            <a:r>
              <a:rPr lang="it-IT" dirty="0" err="1">
                <a:solidFill>
                  <a:schemeClr val="bg1">
                    <a:lumMod val="50000"/>
                  </a:schemeClr>
                </a:solidFill>
              </a:rPr>
              <a:t>Degradation</a:t>
            </a:r>
            <a:r>
              <a:rPr lang="it-IT" dirty="0">
                <a:solidFill>
                  <a:schemeClr val="bg1">
                    <a:lumMod val="50000"/>
                  </a:schemeClr>
                </a:solidFill>
              </a:rPr>
              <a:t> </a:t>
            </a:r>
            <a:r>
              <a:rPr lang="it-IT" dirty="0" err="1">
                <a:solidFill>
                  <a:schemeClr val="bg1">
                    <a:lumMod val="50000"/>
                  </a:schemeClr>
                </a:solidFill>
              </a:rPr>
              <a:t>Effect</a:t>
            </a:r>
            <a:endParaRPr lang="en-GB" dirty="0">
              <a:solidFill>
                <a:schemeClr val="bg1">
                  <a:lumMod val="50000"/>
                </a:schemeClr>
              </a:solidFill>
            </a:endParaRPr>
          </a:p>
        </p:txBody>
      </p:sp>
    </p:spTree>
    <p:extLst>
      <p:ext uri="{BB962C8B-B14F-4D97-AF65-F5344CB8AC3E}">
        <p14:creationId xmlns:p14="http://schemas.microsoft.com/office/powerpoint/2010/main" val="232273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a:xfrm>
                <a:off x="275825" y="90521"/>
                <a:ext cx="8599199" cy="439911"/>
              </a:xfrm>
            </p:spPr>
            <p:txBody>
              <a:bodyPr anchor="t">
                <a:normAutofit/>
              </a:bodyPr>
              <a:lstStyle/>
              <a:p>
                <a:pPr>
                  <a:lnSpc>
                    <a:spcPct val="90000"/>
                  </a:lnSpc>
                </a:pPr>
                <a:r>
                  <a:rPr lang="en-US" sz="2400" dirty="0"/>
                  <a:t>HUBO Problem Structure at </a:t>
                </a:r>
                <a14:m>
                  <m:oMath xmlns:m="http://schemas.openxmlformats.org/officeDocument/2006/math">
                    <m:sSub>
                      <m:sSubPr>
                        <m:ctrlPr>
                          <a:rPr lang="en-US" sz="2400" i="1">
                            <a:latin typeface="Cambria Math" panose="02040503050406030204" pitchFamily="18" charset="0"/>
                          </a:rPr>
                        </m:ctrlPr>
                      </m:sSubPr>
                      <m:e>
                        <m:r>
                          <m:rPr>
                            <m:nor/>
                          </m:rPr>
                          <a:rPr lang="en-US" sz="2400" dirty="0"/>
                          <m:t>∆</m:t>
                        </m:r>
                        <m:r>
                          <m:rPr>
                            <m:nor/>
                          </m:rPr>
                          <a:rPr lang="en-US" sz="2400" dirty="0"/>
                          <m:t>θ</m:t>
                        </m:r>
                      </m:e>
                      <m:sub>
                        <m:r>
                          <a:rPr lang="it-IT" sz="2400" b="1" i="1" dirty="0">
                            <a:latin typeface="Cambria Math" panose="02040503050406030204" pitchFamily="18" charset="0"/>
                          </a:rPr>
                          <m:t>𝒊</m:t>
                        </m:r>
                      </m:sub>
                    </m:sSub>
                  </m:oMath>
                </a14:m>
                <a:r>
                  <a:rPr lang="en-US" sz="2400" dirty="0"/>
                  <a:t>= </a:t>
                </a:r>
                <a14:m>
                  <m:oMath xmlns:m="http://schemas.openxmlformats.org/officeDocument/2006/math">
                    <m:r>
                      <a:rPr lang="el-GR" sz="2400" b="1" i="1" dirty="0">
                        <a:latin typeface="Cambria Math" panose="02040503050406030204" pitchFamily="18" charset="0"/>
                      </a:rPr>
                      <m:t>𝝅</m:t>
                    </m:r>
                  </m:oMath>
                </a14:m>
                <a:r>
                  <a:rPr lang="en-US" sz="2400" i="1" dirty="0"/>
                  <a:t>/4</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75825" y="90521"/>
                <a:ext cx="8599199" cy="439911"/>
              </a:xfrm>
              <a:blipFill>
                <a:blip r:embed="rId2"/>
                <a:stretch>
                  <a:fillRect l="-1063" t="-18056" b="-29167"/>
                </a:stretch>
              </a:blipFill>
            </p:spPr>
            <p:txBody>
              <a:bodyPr/>
              <a:lstStyle/>
              <a:p>
                <a:r>
                  <a:rPr lang="it-IT">
                    <a:noFill/>
                  </a:rPr>
                  <a:t> </a:t>
                </a:r>
              </a:p>
            </p:txBody>
          </p:sp>
        </mc:Fallback>
      </mc:AlternateContent>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11</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3"/>
          <a:srcRect t="26514" b="28643"/>
          <a:stretch/>
        </p:blipFill>
        <p:spPr>
          <a:xfrm>
            <a:off x="5210281" y="4733925"/>
            <a:ext cx="1285250" cy="324054"/>
          </a:xfrm>
          <a:prstGeom prst="rect">
            <a:avLst/>
          </a:prstGeom>
        </p:spPr>
      </p:pic>
      <p:graphicFrame>
        <p:nvGraphicFramePr>
          <p:cNvPr id="30" name="Grafico 29">
            <a:extLst>
              <a:ext uri="{FF2B5EF4-FFF2-40B4-BE49-F238E27FC236}">
                <a16:creationId xmlns:a16="http://schemas.microsoft.com/office/drawing/2014/main" id="{6879AD34-75E3-4FEC-BAF3-F865C35D5AC3}"/>
              </a:ext>
            </a:extLst>
          </p:cNvPr>
          <p:cNvGraphicFramePr/>
          <p:nvPr>
            <p:extLst>
              <p:ext uri="{D42A27DB-BD31-4B8C-83A1-F6EECF244321}">
                <p14:modId xmlns:p14="http://schemas.microsoft.com/office/powerpoint/2010/main" val="112542968"/>
              </p:ext>
            </p:extLst>
          </p:nvPr>
        </p:nvGraphicFramePr>
        <p:xfrm>
          <a:off x="443345" y="1177786"/>
          <a:ext cx="3775359" cy="3106002"/>
        </p:xfrm>
        <a:graphic>
          <a:graphicData uri="http://schemas.openxmlformats.org/drawingml/2006/chart">
            <c:chart xmlns:c="http://schemas.openxmlformats.org/drawingml/2006/chart" xmlns:r="http://schemas.openxmlformats.org/officeDocument/2006/relationships" r:id="rId4"/>
          </a:graphicData>
        </a:graphic>
      </p:graphicFrame>
      <p:sp>
        <p:nvSpPr>
          <p:cNvPr id="33" name="Rettangolo 32">
            <a:extLst>
              <a:ext uri="{FF2B5EF4-FFF2-40B4-BE49-F238E27FC236}">
                <a16:creationId xmlns:a16="http://schemas.microsoft.com/office/drawing/2014/main" id="{A3254C9F-5C8D-4292-A19A-EEB3E82BAE23}"/>
              </a:ext>
            </a:extLst>
          </p:cNvPr>
          <p:cNvSpPr/>
          <p:nvPr/>
        </p:nvSpPr>
        <p:spPr>
          <a:xfrm>
            <a:off x="262689" y="897136"/>
            <a:ext cx="2801338" cy="369332"/>
          </a:xfrm>
          <a:prstGeom prst="rect">
            <a:avLst/>
          </a:prstGeom>
        </p:spPr>
        <p:txBody>
          <a:bodyPr wrap="square">
            <a:spAutoFit/>
          </a:bodyPr>
          <a:lstStyle/>
          <a:p>
            <a:pPr algn="ctr"/>
            <a:r>
              <a:rPr lang="it-IT" dirty="0">
                <a:solidFill>
                  <a:schemeClr val="bg1">
                    <a:lumMod val="50000"/>
                  </a:schemeClr>
                </a:solidFill>
              </a:rPr>
              <a:t>HUBO </a:t>
            </a:r>
            <a:r>
              <a:rPr lang="en-US" dirty="0">
                <a:solidFill>
                  <a:schemeClr val="bg1">
                    <a:lumMod val="50000"/>
                  </a:schemeClr>
                </a:solidFill>
              </a:rPr>
              <a:t>linear terms</a:t>
            </a:r>
          </a:p>
        </p:txBody>
      </p:sp>
      <p:sp>
        <p:nvSpPr>
          <p:cNvPr id="34" name="Rettangolo 33">
            <a:extLst>
              <a:ext uri="{FF2B5EF4-FFF2-40B4-BE49-F238E27FC236}">
                <a16:creationId xmlns:a16="http://schemas.microsoft.com/office/drawing/2014/main" id="{BC918336-5AAC-49C2-B3BC-B46131A78FDF}"/>
              </a:ext>
            </a:extLst>
          </p:cNvPr>
          <p:cNvSpPr/>
          <p:nvPr/>
        </p:nvSpPr>
        <p:spPr>
          <a:xfrm>
            <a:off x="1214003" y="4216222"/>
            <a:ext cx="2227119" cy="276999"/>
          </a:xfrm>
          <a:prstGeom prst="rect">
            <a:avLst/>
          </a:prstGeom>
        </p:spPr>
        <p:txBody>
          <a:bodyPr wrap="square">
            <a:spAutoFit/>
          </a:bodyPr>
          <a:lstStyle/>
          <a:p>
            <a:pPr algn="ctr"/>
            <a:r>
              <a:rPr lang="it-IT" sz="1200" dirty="0" err="1">
                <a:solidFill>
                  <a:schemeClr val="bg1">
                    <a:lumMod val="50000"/>
                  </a:schemeClr>
                </a:solidFill>
              </a:rPr>
              <a:t>Number</a:t>
            </a:r>
            <a:r>
              <a:rPr lang="it-IT" sz="1200" dirty="0">
                <a:solidFill>
                  <a:schemeClr val="bg1">
                    <a:lumMod val="50000"/>
                  </a:schemeClr>
                </a:solidFill>
              </a:rPr>
              <a:t> of </a:t>
            </a:r>
            <a:r>
              <a:rPr lang="it-IT" sz="1200" dirty="0" err="1">
                <a:solidFill>
                  <a:schemeClr val="bg1">
                    <a:lumMod val="50000"/>
                  </a:schemeClr>
                </a:solidFill>
              </a:rPr>
              <a:t>torsionals</a:t>
            </a:r>
            <a:endParaRPr lang="en-US" sz="1200" dirty="0">
              <a:solidFill>
                <a:schemeClr val="bg1">
                  <a:lumMod val="50000"/>
                </a:schemeClr>
              </a:solidFill>
            </a:endParaRPr>
          </a:p>
        </p:txBody>
      </p:sp>
      <p:graphicFrame>
        <p:nvGraphicFramePr>
          <p:cNvPr id="40" name="Grafico 39">
            <a:extLst>
              <a:ext uri="{FF2B5EF4-FFF2-40B4-BE49-F238E27FC236}">
                <a16:creationId xmlns:a16="http://schemas.microsoft.com/office/drawing/2014/main" id="{754F9873-4585-4CD6-9A1A-32627903FE93}"/>
              </a:ext>
            </a:extLst>
          </p:cNvPr>
          <p:cNvGraphicFramePr/>
          <p:nvPr>
            <p:extLst>
              <p:ext uri="{D42A27DB-BD31-4B8C-83A1-F6EECF244321}">
                <p14:modId xmlns:p14="http://schemas.microsoft.com/office/powerpoint/2010/main" val="2213264123"/>
              </p:ext>
            </p:extLst>
          </p:nvPr>
        </p:nvGraphicFramePr>
        <p:xfrm>
          <a:off x="4620495" y="1200125"/>
          <a:ext cx="3775358" cy="3016097"/>
        </p:xfrm>
        <a:graphic>
          <a:graphicData uri="http://schemas.openxmlformats.org/drawingml/2006/chart">
            <c:chart xmlns:c="http://schemas.openxmlformats.org/drawingml/2006/chart" xmlns:r="http://schemas.openxmlformats.org/officeDocument/2006/relationships" r:id="rId5"/>
          </a:graphicData>
        </a:graphic>
      </p:graphicFrame>
      <p:sp>
        <p:nvSpPr>
          <p:cNvPr id="41" name="Rettangolo 40">
            <a:extLst>
              <a:ext uri="{FF2B5EF4-FFF2-40B4-BE49-F238E27FC236}">
                <a16:creationId xmlns:a16="http://schemas.microsoft.com/office/drawing/2014/main" id="{1256E1E7-FEC2-4993-9756-047B83CFE10D}"/>
              </a:ext>
            </a:extLst>
          </p:cNvPr>
          <p:cNvSpPr/>
          <p:nvPr/>
        </p:nvSpPr>
        <p:spPr>
          <a:xfrm>
            <a:off x="4838664" y="897136"/>
            <a:ext cx="4128655" cy="369332"/>
          </a:xfrm>
          <a:prstGeom prst="rect">
            <a:avLst/>
          </a:prstGeom>
        </p:spPr>
        <p:txBody>
          <a:bodyPr wrap="square">
            <a:spAutoFit/>
          </a:bodyPr>
          <a:lstStyle/>
          <a:p>
            <a:pPr algn="ctr"/>
            <a:r>
              <a:rPr lang="it-IT" dirty="0">
                <a:solidFill>
                  <a:schemeClr val="bg1">
                    <a:lumMod val="50000"/>
                  </a:schemeClr>
                </a:solidFill>
              </a:rPr>
              <a:t>HUBO </a:t>
            </a:r>
            <a:r>
              <a:rPr lang="en-US" dirty="0">
                <a:solidFill>
                  <a:schemeClr val="bg1">
                    <a:lumMod val="50000"/>
                  </a:schemeClr>
                </a:solidFill>
              </a:rPr>
              <a:t>high order terms </a:t>
            </a:r>
            <a:r>
              <a:rPr lang="it-IT" dirty="0">
                <a:solidFill>
                  <a:schemeClr val="bg1">
                    <a:lumMod val="50000"/>
                  </a:schemeClr>
                </a:solidFill>
              </a:rPr>
              <a:t>(Log-scale)</a:t>
            </a:r>
            <a:endParaRPr lang="en-US" dirty="0">
              <a:solidFill>
                <a:schemeClr val="bg1">
                  <a:lumMod val="50000"/>
                </a:schemeClr>
              </a:solidFill>
            </a:endParaRPr>
          </a:p>
        </p:txBody>
      </p:sp>
      <p:sp>
        <p:nvSpPr>
          <p:cNvPr id="42" name="Rettangolo 41">
            <a:extLst>
              <a:ext uri="{FF2B5EF4-FFF2-40B4-BE49-F238E27FC236}">
                <a16:creationId xmlns:a16="http://schemas.microsoft.com/office/drawing/2014/main" id="{C5AB1965-C7CC-45E0-B7C0-1C3B46A0D242}"/>
              </a:ext>
            </a:extLst>
          </p:cNvPr>
          <p:cNvSpPr/>
          <p:nvPr/>
        </p:nvSpPr>
        <p:spPr>
          <a:xfrm>
            <a:off x="5702880" y="4193219"/>
            <a:ext cx="2227119" cy="276999"/>
          </a:xfrm>
          <a:prstGeom prst="rect">
            <a:avLst/>
          </a:prstGeom>
        </p:spPr>
        <p:txBody>
          <a:bodyPr wrap="square">
            <a:spAutoFit/>
          </a:bodyPr>
          <a:lstStyle/>
          <a:p>
            <a:pPr algn="ctr"/>
            <a:r>
              <a:rPr lang="it-IT" sz="1200" dirty="0" err="1">
                <a:solidFill>
                  <a:schemeClr val="bg1">
                    <a:lumMod val="50000"/>
                  </a:schemeClr>
                </a:solidFill>
              </a:rPr>
              <a:t>Number</a:t>
            </a:r>
            <a:r>
              <a:rPr lang="it-IT" sz="1200" dirty="0">
                <a:solidFill>
                  <a:schemeClr val="bg1">
                    <a:lumMod val="50000"/>
                  </a:schemeClr>
                </a:solidFill>
              </a:rPr>
              <a:t> of </a:t>
            </a:r>
            <a:r>
              <a:rPr lang="it-IT" sz="1200" dirty="0" err="1">
                <a:solidFill>
                  <a:schemeClr val="bg1">
                    <a:lumMod val="50000"/>
                  </a:schemeClr>
                </a:solidFill>
              </a:rPr>
              <a:t>torsionals</a:t>
            </a:r>
            <a:endParaRPr lang="en-US" sz="1200" dirty="0">
              <a:solidFill>
                <a:schemeClr val="bg1">
                  <a:lumMod val="50000"/>
                </a:schemeClr>
              </a:solidFill>
            </a:endParaRPr>
          </a:p>
        </p:txBody>
      </p:sp>
      <p:cxnSp>
        <p:nvCxnSpPr>
          <p:cNvPr id="46" name="Connettore diritto 45">
            <a:extLst>
              <a:ext uri="{FF2B5EF4-FFF2-40B4-BE49-F238E27FC236}">
                <a16:creationId xmlns:a16="http://schemas.microsoft.com/office/drawing/2014/main" id="{3ABCEE43-C87D-4406-9467-DFDCDBD85192}"/>
              </a:ext>
            </a:extLst>
          </p:cNvPr>
          <p:cNvCxnSpPr>
            <a:cxnSpLocks/>
          </p:cNvCxnSpPr>
          <p:nvPr/>
        </p:nvCxnSpPr>
        <p:spPr>
          <a:xfrm flipH="1">
            <a:off x="4523511" y="1081802"/>
            <a:ext cx="10346" cy="3249917"/>
          </a:xfrm>
          <a:prstGeom prst="line">
            <a:avLst/>
          </a:prstGeom>
          <a:ln>
            <a:solidFill>
              <a:srgbClr val="40608F">
                <a:alpha val="42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775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12</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graphicFrame>
        <p:nvGraphicFramePr>
          <p:cNvPr id="40" name="Grafico 39">
            <a:extLst>
              <a:ext uri="{FF2B5EF4-FFF2-40B4-BE49-F238E27FC236}">
                <a16:creationId xmlns:a16="http://schemas.microsoft.com/office/drawing/2014/main" id="{754F9873-4585-4CD6-9A1A-32627903FE93}"/>
              </a:ext>
            </a:extLst>
          </p:cNvPr>
          <p:cNvGraphicFramePr/>
          <p:nvPr>
            <p:extLst>
              <p:ext uri="{D42A27DB-BD31-4B8C-83A1-F6EECF244321}">
                <p14:modId xmlns:p14="http://schemas.microsoft.com/office/powerpoint/2010/main" val="2673425449"/>
              </p:ext>
            </p:extLst>
          </p:nvPr>
        </p:nvGraphicFramePr>
        <p:xfrm>
          <a:off x="1980662" y="1098644"/>
          <a:ext cx="6948593" cy="3558340"/>
        </p:xfrm>
        <a:graphic>
          <a:graphicData uri="http://schemas.openxmlformats.org/drawingml/2006/chart">
            <c:chart xmlns:c="http://schemas.openxmlformats.org/drawingml/2006/chart" xmlns:r="http://schemas.openxmlformats.org/officeDocument/2006/relationships" r:id="rId3"/>
          </a:graphicData>
        </a:graphic>
      </p:graphicFrame>
      <p:sp>
        <p:nvSpPr>
          <p:cNvPr id="41" name="Rettangolo 40">
            <a:extLst>
              <a:ext uri="{FF2B5EF4-FFF2-40B4-BE49-F238E27FC236}">
                <a16:creationId xmlns:a16="http://schemas.microsoft.com/office/drawing/2014/main" id="{1256E1E7-FEC2-4993-9756-047B83CFE10D}"/>
              </a:ext>
            </a:extLst>
          </p:cNvPr>
          <p:cNvSpPr/>
          <p:nvPr/>
        </p:nvSpPr>
        <p:spPr>
          <a:xfrm>
            <a:off x="3338306" y="709738"/>
            <a:ext cx="5029200" cy="369332"/>
          </a:xfrm>
          <a:prstGeom prst="rect">
            <a:avLst/>
          </a:prstGeom>
        </p:spPr>
        <p:txBody>
          <a:bodyPr wrap="square">
            <a:spAutoFit/>
          </a:bodyPr>
          <a:lstStyle/>
          <a:p>
            <a:pPr algn="ctr"/>
            <a:r>
              <a:rPr lang="it-IT" dirty="0">
                <a:solidFill>
                  <a:schemeClr val="bg1">
                    <a:lumMod val="50000"/>
                  </a:schemeClr>
                </a:solidFill>
              </a:rPr>
              <a:t>Full HUBO VS </a:t>
            </a:r>
            <a:r>
              <a:rPr lang="it-IT" dirty="0" err="1">
                <a:solidFill>
                  <a:schemeClr val="bg1">
                    <a:lumMod val="50000"/>
                  </a:schemeClr>
                </a:solidFill>
              </a:rPr>
              <a:t>Approximated</a:t>
            </a:r>
            <a:r>
              <a:rPr lang="it-IT" dirty="0">
                <a:solidFill>
                  <a:schemeClr val="bg1">
                    <a:lumMod val="50000"/>
                  </a:schemeClr>
                </a:solidFill>
              </a:rPr>
              <a:t> </a:t>
            </a:r>
            <a:r>
              <a:rPr lang="it-IT" dirty="0" err="1">
                <a:solidFill>
                  <a:schemeClr val="bg1">
                    <a:lumMod val="50000"/>
                  </a:schemeClr>
                </a:solidFill>
              </a:rPr>
              <a:t>HUBOs</a:t>
            </a:r>
            <a:endParaRPr lang="en-US" dirty="0">
              <a:solidFill>
                <a:schemeClr val="bg1">
                  <a:lumMod val="50000"/>
                </a:schemeClr>
              </a:solidFill>
            </a:endParaRPr>
          </a:p>
        </p:txBody>
      </p:sp>
      <p:sp>
        <p:nvSpPr>
          <p:cNvPr id="16" name="Title 2">
            <a:extLst>
              <a:ext uri="{FF2B5EF4-FFF2-40B4-BE49-F238E27FC236}">
                <a16:creationId xmlns:a16="http://schemas.microsoft.com/office/drawing/2014/main" id="{F0A5E91C-957C-481B-ACA4-EF63E8844053}"/>
              </a:ext>
            </a:extLst>
          </p:cNvPr>
          <p:cNvSpPr>
            <a:spLocks noGrp="1"/>
          </p:cNvSpPr>
          <p:nvPr>
            <p:ph type="title"/>
          </p:nvPr>
        </p:nvSpPr>
        <p:spPr>
          <a:xfrm>
            <a:off x="276225" y="104775"/>
            <a:ext cx="8599488" cy="439738"/>
          </a:xfrm>
        </p:spPr>
        <p:txBody>
          <a:bodyPr anchor="t">
            <a:normAutofit/>
          </a:bodyPr>
          <a:lstStyle/>
          <a:p>
            <a:pPr>
              <a:lnSpc>
                <a:spcPct val="90000"/>
              </a:lnSpc>
            </a:pPr>
            <a:r>
              <a:rPr lang="en-GB" sz="2400" dirty="0"/>
              <a:t>HUBO Problem Approximation</a:t>
            </a:r>
            <a:endParaRPr lang="en-GB" sz="2400" i="1" dirty="0"/>
          </a:p>
        </p:txBody>
      </p:sp>
      <p:sp>
        <p:nvSpPr>
          <p:cNvPr id="18" name="Rettangolo 17">
            <a:extLst>
              <a:ext uri="{FF2B5EF4-FFF2-40B4-BE49-F238E27FC236}">
                <a16:creationId xmlns:a16="http://schemas.microsoft.com/office/drawing/2014/main" id="{EF64C932-EF10-44FF-8407-33F8F759A77B}"/>
              </a:ext>
            </a:extLst>
          </p:cNvPr>
          <p:cNvSpPr/>
          <p:nvPr/>
        </p:nvSpPr>
        <p:spPr>
          <a:xfrm>
            <a:off x="0" y="1643096"/>
            <a:ext cx="2234623" cy="2308324"/>
          </a:xfrm>
          <a:prstGeom prst="rect">
            <a:avLst/>
          </a:prstGeom>
        </p:spPr>
        <p:txBody>
          <a:bodyPr wrap="square">
            <a:spAutoFit/>
          </a:bodyPr>
          <a:lstStyle/>
          <a:p>
            <a:r>
              <a:rPr lang="en-US" sz="1200" b="1" dirty="0"/>
              <a:t>Delete HUBO terms below </a:t>
            </a:r>
            <a:r>
              <a:rPr lang="en-US" sz="1200" dirty="0"/>
              <a:t>a certain </a:t>
            </a:r>
            <a:r>
              <a:rPr lang="en-US" sz="1200" b="1" dirty="0"/>
              <a:t>threshold T</a:t>
            </a:r>
            <a:r>
              <a:rPr lang="en-US" sz="1200" dirty="0"/>
              <a:t>:</a:t>
            </a:r>
          </a:p>
          <a:p>
            <a:endParaRPr lang="en-US" sz="1200" dirty="0"/>
          </a:p>
          <a:p>
            <a:pPr marL="342900" indent="-342900">
              <a:buFont typeface="Arial" panose="020B0604020202020204" pitchFamily="34" charset="0"/>
              <a:buChar char="•"/>
            </a:pPr>
            <a:r>
              <a:rPr lang="en-US" sz="1200" b="1" dirty="0"/>
              <a:t>Speed up </a:t>
            </a:r>
            <a:r>
              <a:rPr lang="en-US" sz="1200" dirty="0"/>
              <a:t>the </a:t>
            </a:r>
            <a:r>
              <a:rPr lang="en-US" sz="1200" b="1" dirty="0"/>
              <a:t>construction</a:t>
            </a:r>
            <a:r>
              <a:rPr lang="en-US" sz="1200" dirty="0"/>
              <a:t> of the </a:t>
            </a:r>
            <a:r>
              <a:rPr lang="en-US" sz="1200" b="1" dirty="0"/>
              <a:t>HUBOs;</a:t>
            </a:r>
          </a:p>
          <a:p>
            <a:pPr marL="342900" indent="-342900">
              <a:buFont typeface="Arial" panose="020B0604020202020204" pitchFamily="34" charset="0"/>
              <a:buChar char="•"/>
            </a:pPr>
            <a:r>
              <a:rPr lang="en-US" sz="1200" b="1" dirty="0"/>
              <a:t>Speed up </a:t>
            </a:r>
            <a:r>
              <a:rPr lang="en-US" sz="1200" dirty="0"/>
              <a:t>the transformation of </a:t>
            </a:r>
            <a:r>
              <a:rPr lang="en-US" sz="1200" b="1" dirty="0"/>
              <a:t>HUBOs into QUBOs </a:t>
            </a:r>
            <a:r>
              <a:rPr lang="en-US" sz="1200" dirty="0"/>
              <a:t>(done via </a:t>
            </a:r>
            <a:r>
              <a:rPr lang="en-GB" sz="1200" dirty="0" err="1"/>
              <a:t>dimod.make_quadratic</a:t>
            </a:r>
            <a:r>
              <a:rPr lang="en-GB" sz="1200" dirty="0"/>
              <a:t>);</a:t>
            </a:r>
          </a:p>
          <a:p>
            <a:pPr marL="342900" indent="-342900">
              <a:buFont typeface="Arial" panose="020B0604020202020204" pitchFamily="34" charset="0"/>
              <a:buChar char="•"/>
            </a:pPr>
            <a:r>
              <a:rPr lang="en-GB" sz="1200" dirty="0"/>
              <a:t>Make problem </a:t>
            </a:r>
            <a:r>
              <a:rPr lang="en-GB" sz="1200" b="1" dirty="0"/>
              <a:t>solvable</a:t>
            </a:r>
            <a:r>
              <a:rPr lang="en-GB" sz="1200" dirty="0"/>
              <a:t> with </a:t>
            </a:r>
            <a:r>
              <a:rPr lang="en-GB" sz="1200" b="1" i="1" dirty="0"/>
              <a:t>DW_2000Q and Advantage</a:t>
            </a:r>
          </a:p>
        </p:txBody>
      </p:sp>
      <p:sp>
        <p:nvSpPr>
          <p:cNvPr id="10" name="Rettangolo 14">
            <a:extLst>
              <a:ext uri="{FF2B5EF4-FFF2-40B4-BE49-F238E27FC236}">
                <a16:creationId xmlns:a16="http://schemas.microsoft.com/office/drawing/2014/main" id="{C65AA627-E9D9-4E49-A26E-17DF8B5F235E}"/>
              </a:ext>
            </a:extLst>
          </p:cNvPr>
          <p:cNvSpPr/>
          <p:nvPr/>
        </p:nvSpPr>
        <p:spPr>
          <a:xfrm>
            <a:off x="4946281" y="4405256"/>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
        <p:nvSpPr>
          <p:cNvPr id="11" name="Rettangolo 14">
            <a:extLst>
              <a:ext uri="{FF2B5EF4-FFF2-40B4-BE49-F238E27FC236}">
                <a16:creationId xmlns:a16="http://schemas.microsoft.com/office/drawing/2014/main" id="{BAB166F4-26BF-41A4-B14A-14DA13A200CA}"/>
              </a:ext>
            </a:extLst>
          </p:cNvPr>
          <p:cNvSpPr/>
          <p:nvPr/>
        </p:nvSpPr>
        <p:spPr>
          <a:xfrm>
            <a:off x="1158955" y="832801"/>
            <a:ext cx="2151336" cy="276999"/>
          </a:xfrm>
          <a:prstGeom prst="rect">
            <a:avLst/>
          </a:prstGeom>
        </p:spPr>
        <p:txBody>
          <a:bodyPr wrap="square">
            <a:spAutoFit/>
          </a:bodyPr>
          <a:lstStyle/>
          <a:p>
            <a:pPr algn="ctr"/>
            <a:r>
              <a:rPr lang="it-IT" sz="1200" dirty="0" err="1">
                <a:solidFill>
                  <a:srgbClr val="727272"/>
                </a:solidFill>
              </a:rPr>
              <a:t>Number</a:t>
            </a:r>
            <a:r>
              <a:rPr lang="it-IT" sz="1200" dirty="0">
                <a:solidFill>
                  <a:srgbClr val="727272"/>
                </a:solidFill>
              </a:rPr>
              <a:t> of high-</a:t>
            </a:r>
            <a:r>
              <a:rPr lang="it-IT" sz="1200" dirty="0" err="1">
                <a:solidFill>
                  <a:srgbClr val="727272"/>
                </a:solidFill>
              </a:rPr>
              <a:t>order</a:t>
            </a:r>
            <a:r>
              <a:rPr lang="it-IT" sz="1200" dirty="0">
                <a:solidFill>
                  <a:srgbClr val="727272"/>
                </a:solidFill>
              </a:rPr>
              <a:t> </a:t>
            </a:r>
            <a:r>
              <a:rPr lang="it-IT" sz="1200" dirty="0" err="1">
                <a:solidFill>
                  <a:srgbClr val="727272"/>
                </a:solidFill>
              </a:rPr>
              <a:t>terms</a:t>
            </a:r>
            <a:endParaRPr lang="en-US" sz="1200" dirty="0">
              <a:solidFill>
                <a:srgbClr val="727272"/>
              </a:solidFill>
            </a:endParaRPr>
          </a:p>
        </p:txBody>
      </p:sp>
    </p:spTree>
    <p:extLst>
      <p:ext uri="{BB962C8B-B14F-4D97-AF65-F5344CB8AC3E}">
        <p14:creationId xmlns:p14="http://schemas.microsoft.com/office/powerpoint/2010/main" val="103167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90521"/>
            <a:ext cx="8599199" cy="439911"/>
          </a:xfrm>
        </p:spPr>
        <p:txBody>
          <a:bodyPr anchor="t">
            <a:normAutofit/>
          </a:bodyPr>
          <a:lstStyle/>
          <a:p>
            <a:pPr>
              <a:lnSpc>
                <a:spcPct val="90000"/>
              </a:lnSpc>
            </a:pPr>
            <a:r>
              <a:rPr lang="en-US" sz="2400" dirty="0"/>
              <a:t>From </a:t>
            </a:r>
            <a:r>
              <a:rPr lang="it-IT" sz="2400" dirty="0"/>
              <a:t>ApproxHUBOs to </a:t>
            </a:r>
            <a:r>
              <a:rPr lang="en-US" sz="2400" dirty="0"/>
              <a:t>QUBOs</a:t>
            </a:r>
            <a:endParaRPr lang="en-US" sz="2400" i="1" dirty="0"/>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13</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graphicFrame>
        <p:nvGraphicFramePr>
          <p:cNvPr id="30" name="Grafico 29">
            <a:extLst>
              <a:ext uri="{FF2B5EF4-FFF2-40B4-BE49-F238E27FC236}">
                <a16:creationId xmlns:a16="http://schemas.microsoft.com/office/drawing/2014/main" id="{6879AD34-75E3-4FEC-BAF3-F865C35D5AC3}"/>
              </a:ext>
            </a:extLst>
          </p:cNvPr>
          <p:cNvGraphicFramePr/>
          <p:nvPr>
            <p:extLst>
              <p:ext uri="{D42A27DB-BD31-4B8C-83A1-F6EECF244321}">
                <p14:modId xmlns:p14="http://schemas.microsoft.com/office/powerpoint/2010/main" val="1424072171"/>
              </p:ext>
            </p:extLst>
          </p:nvPr>
        </p:nvGraphicFramePr>
        <p:xfrm>
          <a:off x="408710" y="1035748"/>
          <a:ext cx="4082473" cy="3379659"/>
        </p:xfrm>
        <a:graphic>
          <a:graphicData uri="http://schemas.openxmlformats.org/drawingml/2006/chart">
            <c:chart xmlns:c="http://schemas.openxmlformats.org/drawingml/2006/chart" xmlns:r="http://schemas.openxmlformats.org/officeDocument/2006/relationships" r:id="rId3"/>
          </a:graphicData>
        </a:graphic>
      </p:graphicFrame>
      <p:sp>
        <p:nvSpPr>
          <p:cNvPr id="33" name="Rettangolo 32">
            <a:extLst>
              <a:ext uri="{FF2B5EF4-FFF2-40B4-BE49-F238E27FC236}">
                <a16:creationId xmlns:a16="http://schemas.microsoft.com/office/drawing/2014/main" id="{A3254C9F-5C8D-4292-A19A-EEB3E82BAE23}"/>
              </a:ext>
            </a:extLst>
          </p:cNvPr>
          <p:cNvSpPr/>
          <p:nvPr/>
        </p:nvSpPr>
        <p:spPr>
          <a:xfrm>
            <a:off x="513817" y="694124"/>
            <a:ext cx="4128655" cy="369332"/>
          </a:xfrm>
          <a:prstGeom prst="rect">
            <a:avLst/>
          </a:prstGeom>
        </p:spPr>
        <p:txBody>
          <a:bodyPr wrap="square">
            <a:spAutoFit/>
          </a:bodyPr>
          <a:lstStyle/>
          <a:p>
            <a:pPr algn="ctr"/>
            <a:r>
              <a:rPr lang="it-IT" dirty="0">
                <a:solidFill>
                  <a:schemeClr val="bg1">
                    <a:lumMod val="50000"/>
                  </a:schemeClr>
                </a:solidFill>
              </a:rPr>
              <a:t>QUBO </a:t>
            </a:r>
            <a:r>
              <a:rPr lang="en-US" dirty="0">
                <a:solidFill>
                  <a:schemeClr val="bg1">
                    <a:lumMod val="50000"/>
                  </a:schemeClr>
                </a:solidFill>
              </a:rPr>
              <a:t>linear terms</a:t>
            </a:r>
          </a:p>
        </p:txBody>
      </p:sp>
      <p:sp>
        <p:nvSpPr>
          <p:cNvPr id="35" name="Rettangolo 34">
            <a:extLst>
              <a:ext uri="{FF2B5EF4-FFF2-40B4-BE49-F238E27FC236}">
                <a16:creationId xmlns:a16="http://schemas.microsoft.com/office/drawing/2014/main" id="{81AF5931-95DE-43D9-8D28-A150D99073F3}"/>
              </a:ext>
            </a:extLst>
          </p:cNvPr>
          <p:cNvSpPr/>
          <p:nvPr/>
        </p:nvSpPr>
        <p:spPr>
          <a:xfrm>
            <a:off x="-246104" y="2114492"/>
            <a:ext cx="1803242" cy="461665"/>
          </a:xfrm>
          <a:prstGeom prst="rect">
            <a:avLst/>
          </a:prstGeom>
        </p:spPr>
        <p:txBody>
          <a:bodyPr wrap="square">
            <a:spAutoFit/>
          </a:bodyPr>
          <a:lstStyle/>
          <a:p>
            <a:pPr algn="ctr"/>
            <a:r>
              <a:rPr lang="it-IT" sz="1200" dirty="0" err="1">
                <a:solidFill>
                  <a:schemeClr val="bg1">
                    <a:lumMod val="50000"/>
                  </a:schemeClr>
                </a:solidFill>
              </a:rPr>
              <a:t>Number</a:t>
            </a:r>
            <a:r>
              <a:rPr lang="it-IT" sz="1200" dirty="0">
                <a:solidFill>
                  <a:schemeClr val="bg1">
                    <a:lumMod val="50000"/>
                  </a:schemeClr>
                </a:solidFill>
              </a:rPr>
              <a:t> of </a:t>
            </a:r>
            <a:r>
              <a:rPr lang="it-IT" sz="1200" dirty="0" err="1">
                <a:solidFill>
                  <a:schemeClr val="bg1">
                    <a:lumMod val="50000"/>
                  </a:schemeClr>
                </a:solidFill>
              </a:rPr>
              <a:t>binary</a:t>
            </a:r>
            <a:r>
              <a:rPr lang="it-IT" sz="1200" dirty="0">
                <a:solidFill>
                  <a:schemeClr val="bg1">
                    <a:lumMod val="50000"/>
                  </a:schemeClr>
                </a:solidFill>
              </a:rPr>
              <a:t> </a:t>
            </a:r>
            <a:r>
              <a:rPr lang="it-IT" sz="1200" dirty="0" err="1">
                <a:solidFill>
                  <a:schemeClr val="bg1">
                    <a:lumMod val="50000"/>
                  </a:schemeClr>
                </a:solidFill>
              </a:rPr>
              <a:t>variables</a:t>
            </a:r>
            <a:endParaRPr lang="en-US" sz="1200" dirty="0">
              <a:solidFill>
                <a:schemeClr val="bg1">
                  <a:lumMod val="50000"/>
                </a:schemeClr>
              </a:solidFill>
            </a:endParaRPr>
          </a:p>
        </p:txBody>
      </p:sp>
      <p:sp>
        <p:nvSpPr>
          <p:cNvPr id="41" name="Rettangolo 40">
            <a:extLst>
              <a:ext uri="{FF2B5EF4-FFF2-40B4-BE49-F238E27FC236}">
                <a16:creationId xmlns:a16="http://schemas.microsoft.com/office/drawing/2014/main" id="{1256E1E7-FEC2-4993-9756-047B83CFE10D}"/>
              </a:ext>
            </a:extLst>
          </p:cNvPr>
          <p:cNvSpPr/>
          <p:nvPr/>
        </p:nvSpPr>
        <p:spPr>
          <a:xfrm>
            <a:off x="4746369" y="694124"/>
            <a:ext cx="4128655" cy="369332"/>
          </a:xfrm>
          <a:prstGeom prst="rect">
            <a:avLst/>
          </a:prstGeom>
        </p:spPr>
        <p:txBody>
          <a:bodyPr wrap="square">
            <a:spAutoFit/>
          </a:bodyPr>
          <a:lstStyle/>
          <a:p>
            <a:pPr algn="ctr"/>
            <a:r>
              <a:rPr lang="it-IT" dirty="0">
                <a:solidFill>
                  <a:schemeClr val="bg1">
                    <a:lumMod val="50000"/>
                  </a:schemeClr>
                </a:solidFill>
              </a:rPr>
              <a:t>QUBO </a:t>
            </a:r>
            <a:r>
              <a:rPr lang="en-US" dirty="0">
                <a:solidFill>
                  <a:schemeClr val="bg1">
                    <a:lumMod val="50000"/>
                  </a:schemeClr>
                </a:solidFill>
              </a:rPr>
              <a:t>quadratic terms</a:t>
            </a:r>
          </a:p>
        </p:txBody>
      </p:sp>
      <p:cxnSp>
        <p:nvCxnSpPr>
          <p:cNvPr id="46" name="Connettore diritto 45">
            <a:extLst>
              <a:ext uri="{FF2B5EF4-FFF2-40B4-BE49-F238E27FC236}">
                <a16:creationId xmlns:a16="http://schemas.microsoft.com/office/drawing/2014/main" id="{3ABCEE43-C87D-4406-9467-DFDCDBD85192}"/>
              </a:ext>
            </a:extLst>
          </p:cNvPr>
          <p:cNvCxnSpPr>
            <a:cxnSpLocks/>
          </p:cNvCxnSpPr>
          <p:nvPr/>
        </p:nvCxnSpPr>
        <p:spPr>
          <a:xfrm flipH="1">
            <a:off x="4642472" y="1035748"/>
            <a:ext cx="10346" cy="324991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14" name="Grafico 13">
            <a:extLst>
              <a:ext uri="{FF2B5EF4-FFF2-40B4-BE49-F238E27FC236}">
                <a16:creationId xmlns:a16="http://schemas.microsoft.com/office/drawing/2014/main" id="{925DCF1D-0055-44C8-854D-562497F7BDF0}"/>
              </a:ext>
            </a:extLst>
          </p:cNvPr>
          <p:cNvGraphicFramePr/>
          <p:nvPr>
            <p:extLst>
              <p:ext uri="{D42A27DB-BD31-4B8C-83A1-F6EECF244321}">
                <p14:modId xmlns:p14="http://schemas.microsoft.com/office/powerpoint/2010/main" val="3205716141"/>
              </p:ext>
            </p:extLst>
          </p:nvPr>
        </p:nvGraphicFramePr>
        <p:xfrm>
          <a:off x="5015343" y="1035748"/>
          <a:ext cx="3963578" cy="3355632"/>
        </p:xfrm>
        <a:graphic>
          <a:graphicData uri="http://schemas.openxmlformats.org/drawingml/2006/chart">
            <c:chart xmlns:c="http://schemas.openxmlformats.org/drawingml/2006/chart" xmlns:r="http://schemas.openxmlformats.org/officeDocument/2006/relationships" r:id="rId4"/>
          </a:graphicData>
        </a:graphic>
      </p:graphicFrame>
      <p:sp>
        <p:nvSpPr>
          <p:cNvPr id="15" name="Rettangolo 14">
            <a:extLst>
              <a:ext uri="{FF2B5EF4-FFF2-40B4-BE49-F238E27FC236}">
                <a16:creationId xmlns:a16="http://schemas.microsoft.com/office/drawing/2014/main" id="{C50CB8F5-DB06-4CA2-9CBE-06D706AB1744}"/>
              </a:ext>
            </a:extLst>
          </p:cNvPr>
          <p:cNvSpPr/>
          <p:nvPr/>
        </p:nvSpPr>
        <p:spPr>
          <a:xfrm>
            <a:off x="4693265" y="2114492"/>
            <a:ext cx="1194917" cy="461665"/>
          </a:xfrm>
          <a:prstGeom prst="rect">
            <a:avLst/>
          </a:prstGeom>
        </p:spPr>
        <p:txBody>
          <a:bodyPr wrap="square">
            <a:spAutoFit/>
          </a:bodyPr>
          <a:lstStyle/>
          <a:p>
            <a:pPr algn="ctr"/>
            <a:r>
              <a:rPr lang="it-IT" sz="1200" dirty="0" err="1">
                <a:solidFill>
                  <a:schemeClr val="bg1">
                    <a:lumMod val="50000"/>
                  </a:schemeClr>
                </a:solidFill>
              </a:rPr>
              <a:t>Number</a:t>
            </a:r>
            <a:r>
              <a:rPr lang="it-IT" sz="1200" dirty="0">
                <a:solidFill>
                  <a:schemeClr val="bg1">
                    <a:lumMod val="50000"/>
                  </a:schemeClr>
                </a:solidFill>
              </a:rPr>
              <a:t> of </a:t>
            </a:r>
            <a:r>
              <a:rPr lang="it-IT" sz="1200" dirty="0" err="1">
                <a:solidFill>
                  <a:schemeClr val="bg1">
                    <a:lumMod val="50000"/>
                  </a:schemeClr>
                </a:solidFill>
              </a:rPr>
              <a:t>quadratic</a:t>
            </a:r>
            <a:r>
              <a:rPr lang="it-IT" sz="1200" dirty="0">
                <a:solidFill>
                  <a:schemeClr val="bg1">
                    <a:lumMod val="50000"/>
                  </a:schemeClr>
                </a:solidFill>
              </a:rPr>
              <a:t> </a:t>
            </a:r>
            <a:r>
              <a:rPr lang="it-IT" sz="1200" dirty="0" err="1">
                <a:solidFill>
                  <a:schemeClr val="bg1">
                    <a:lumMod val="50000"/>
                  </a:schemeClr>
                </a:solidFill>
              </a:rPr>
              <a:t>terms</a:t>
            </a:r>
            <a:endParaRPr lang="en-US" sz="1200" dirty="0">
              <a:solidFill>
                <a:schemeClr val="bg1">
                  <a:lumMod val="50000"/>
                </a:schemeClr>
              </a:solidFill>
            </a:endParaRPr>
          </a:p>
        </p:txBody>
      </p:sp>
      <p:sp>
        <p:nvSpPr>
          <p:cNvPr id="16" name="Rettangolo 14">
            <a:extLst>
              <a:ext uri="{FF2B5EF4-FFF2-40B4-BE49-F238E27FC236}">
                <a16:creationId xmlns:a16="http://schemas.microsoft.com/office/drawing/2014/main" id="{77BB493A-76E9-44C9-9441-C42B21C72B0B}"/>
              </a:ext>
            </a:extLst>
          </p:cNvPr>
          <p:cNvSpPr/>
          <p:nvPr/>
        </p:nvSpPr>
        <p:spPr>
          <a:xfrm>
            <a:off x="1557138" y="4415407"/>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
        <p:nvSpPr>
          <p:cNvPr id="17" name="Rettangolo 14">
            <a:extLst>
              <a:ext uri="{FF2B5EF4-FFF2-40B4-BE49-F238E27FC236}">
                <a16:creationId xmlns:a16="http://schemas.microsoft.com/office/drawing/2014/main" id="{DC1E9EA0-30EA-4D2F-83C8-3821B46BD7C4}"/>
              </a:ext>
            </a:extLst>
          </p:cNvPr>
          <p:cNvSpPr/>
          <p:nvPr/>
        </p:nvSpPr>
        <p:spPr>
          <a:xfrm>
            <a:off x="6187694" y="4391380"/>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Tree>
    <p:extLst>
      <p:ext uri="{BB962C8B-B14F-4D97-AF65-F5344CB8AC3E}">
        <p14:creationId xmlns:p14="http://schemas.microsoft.com/office/powerpoint/2010/main" val="3790453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90521"/>
            <a:ext cx="8599199" cy="439911"/>
          </a:xfrm>
        </p:spPr>
        <p:txBody>
          <a:bodyPr anchor="t">
            <a:normAutofit/>
          </a:bodyPr>
          <a:lstStyle/>
          <a:p>
            <a:pPr>
              <a:lnSpc>
                <a:spcPct val="90000"/>
              </a:lnSpc>
            </a:pPr>
            <a:r>
              <a:rPr lang="it-IT" sz="2400" dirty="0" err="1"/>
              <a:t>Embeddings</a:t>
            </a:r>
            <a:r>
              <a:rPr lang="it-IT" sz="2400" dirty="0"/>
              <a:t> </a:t>
            </a:r>
            <a:r>
              <a:rPr lang="en-US" sz="2400" dirty="0"/>
              <a:t>DW_2000Q_6 &amp; Advantage</a:t>
            </a:r>
            <a:r>
              <a:rPr lang="it-IT" sz="2400" dirty="0"/>
              <a:t> </a:t>
            </a:r>
            <a:endParaRPr lang="en-US" sz="2400" i="1" dirty="0"/>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14</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graphicFrame>
        <p:nvGraphicFramePr>
          <p:cNvPr id="30" name="Grafico 29">
            <a:extLst>
              <a:ext uri="{FF2B5EF4-FFF2-40B4-BE49-F238E27FC236}">
                <a16:creationId xmlns:a16="http://schemas.microsoft.com/office/drawing/2014/main" id="{6879AD34-75E3-4FEC-BAF3-F865C35D5AC3}"/>
              </a:ext>
            </a:extLst>
          </p:cNvPr>
          <p:cNvGraphicFramePr/>
          <p:nvPr>
            <p:extLst>
              <p:ext uri="{D42A27DB-BD31-4B8C-83A1-F6EECF244321}">
                <p14:modId xmlns:p14="http://schemas.microsoft.com/office/powerpoint/2010/main" val="1052366785"/>
              </p:ext>
            </p:extLst>
          </p:nvPr>
        </p:nvGraphicFramePr>
        <p:xfrm>
          <a:off x="408710" y="1177786"/>
          <a:ext cx="4114801" cy="3106002"/>
        </p:xfrm>
        <a:graphic>
          <a:graphicData uri="http://schemas.openxmlformats.org/drawingml/2006/chart">
            <c:chart xmlns:c="http://schemas.openxmlformats.org/drawingml/2006/chart" xmlns:r="http://schemas.openxmlformats.org/officeDocument/2006/relationships" r:id="rId3"/>
          </a:graphicData>
        </a:graphic>
      </p:graphicFrame>
      <p:sp>
        <p:nvSpPr>
          <p:cNvPr id="35" name="Rettangolo 34">
            <a:extLst>
              <a:ext uri="{FF2B5EF4-FFF2-40B4-BE49-F238E27FC236}">
                <a16:creationId xmlns:a16="http://schemas.microsoft.com/office/drawing/2014/main" id="{81AF5931-95DE-43D9-8D28-A150D99073F3}"/>
              </a:ext>
            </a:extLst>
          </p:cNvPr>
          <p:cNvSpPr/>
          <p:nvPr/>
        </p:nvSpPr>
        <p:spPr>
          <a:xfrm>
            <a:off x="487955" y="839232"/>
            <a:ext cx="3413788" cy="338554"/>
          </a:xfrm>
          <a:prstGeom prst="rect">
            <a:avLst/>
          </a:prstGeom>
        </p:spPr>
        <p:txBody>
          <a:bodyPr wrap="square">
            <a:spAutoFit/>
          </a:bodyPr>
          <a:lstStyle/>
          <a:p>
            <a:pPr algn="ctr"/>
            <a:r>
              <a:rPr lang="it-IT" sz="1600" dirty="0" err="1">
                <a:solidFill>
                  <a:schemeClr val="bg1">
                    <a:lumMod val="50000"/>
                  </a:schemeClr>
                </a:solidFill>
              </a:rPr>
              <a:t>Number</a:t>
            </a:r>
            <a:r>
              <a:rPr lang="it-IT" sz="1600" dirty="0">
                <a:solidFill>
                  <a:schemeClr val="bg1">
                    <a:lumMod val="50000"/>
                  </a:schemeClr>
                </a:solidFill>
              </a:rPr>
              <a:t> of </a:t>
            </a:r>
            <a:r>
              <a:rPr lang="it-IT" sz="1600" dirty="0" err="1">
                <a:solidFill>
                  <a:schemeClr val="bg1">
                    <a:lumMod val="50000"/>
                  </a:schemeClr>
                </a:solidFill>
              </a:rPr>
              <a:t>physical</a:t>
            </a:r>
            <a:r>
              <a:rPr lang="it-IT" sz="1600" dirty="0">
                <a:solidFill>
                  <a:schemeClr val="bg1">
                    <a:lumMod val="50000"/>
                  </a:schemeClr>
                </a:solidFill>
              </a:rPr>
              <a:t> qubits </a:t>
            </a:r>
            <a:r>
              <a:rPr lang="it-IT" sz="1600" dirty="0" err="1">
                <a:solidFill>
                  <a:schemeClr val="bg1">
                    <a:lumMod val="50000"/>
                  </a:schemeClr>
                </a:solidFill>
              </a:rPr>
              <a:t>variables</a:t>
            </a:r>
            <a:endParaRPr lang="en-US" sz="1600" dirty="0">
              <a:solidFill>
                <a:schemeClr val="bg1">
                  <a:lumMod val="50000"/>
                </a:schemeClr>
              </a:solidFill>
            </a:endParaRPr>
          </a:p>
        </p:txBody>
      </p:sp>
      <p:cxnSp>
        <p:nvCxnSpPr>
          <p:cNvPr id="46" name="Connettore diritto 45">
            <a:extLst>
              <a:ext uri="{FF2B5EF4-FFF2-40B4-BE49-F238E27FC236}">
                <a16:creationId xmlns:a16="http://schemas.microsoft.com/office/drawing/2014/main" id="{3ABCEE43-C87D-4406-9467-DFDCDBD85192}"/>
              </a:ext>
            </a:extLst>
          </p:cNvPr>
          <p:cNvCxnSpPr>
            <a:cxnSpLocks/>
          </p:cNvCxnSpPr>
          <p:nvPr/>
        </p:nvCxnSpPr>
        <p:spPr>
          <a:xfrm flipH="1">
            <a:off x="4523511" y="1081802"/>
            <a:ext cx="10346" cy="3249917"/>
          </a:xfrm>
          <a:prstGeom prst="line">
            <a:avLst/>
          </a:prstGeom>
          <a:ln>
            <a:solidFill>
              <a:srgbClr val="40608F">
                <a:alpha val="42000"/>
              </a:srgbClr>
            </a:solidFill>
          </a:ln>
        </p:spPr>
        <p:style>
          <a:lnRef idx="2">
            <a:schemeClr val="accent1"/>
          </a:lnRef>
          <a:fillRef idx="0">
            <a:schemeClr val="accent1"/>
          </a:fillRef>
          <a:effectRef idx="1">
            <a:schemeClr val="accent1"/>
          </a:effectRef>
          <a:fontRef idx="minor">
            <a:schemeClr val="tx1"/>
          </a:fontRef>
        </p:style>
      </p:cxnSp>
      <p:graphicFrame>
        <p:nvGraphicFramePr>
          <p:cNvPr id="16" name="Grafico 15">
            <a:extLst>
              <a:ext uri="{FF2B5EF4-FFF2-40B4-BE49-F238E27FC236}">
                <a16:creationId xmlns:a16="http://schemas.microsoft.com/office/drawing/2014/main" id="{D07B589B-E182-4985-B352-9B8B77510B27}"/>
              </a:ext>
            </a:extLst>
          </p:cNvPr>
          <p:cNvGraphicFramePr/>
          <p:nvPr>
            <p:extLst>
              <p:ext uri="{D42A27DB-BD31-4B8C-83A1-F6EECF244321}">
                <p14:modId xmlns:p14="http://schemas.microsoft.com/office/powerpoint/2010/main" val="1216392870"/>
              </p:ext>
            </p:extLst>
          </p:nvPr>
        </p:nvGraphicFramePr>
        <p:xfrm>
          <a:off x="4873294" y="1193800"/>
          <a:ext cx="4114801" cy="3106002"/>
        </p:xfrm>
        <a:graphic>
          <a:graphicData uri="http://schemas.openxmlformats.org/drawingml/2006/chart">
            <c:chart xmlns:c="http://schemas.openxmlformats.org/drawingml/2006/chart" xmlns:r="http://schemas.openxmlformats.org/officeDocument/2006/relationships" r:id="rId4"/>
          </a:graphicData>
        </a:graphic>
      </p:graphicFrame>
      <p:sp>
        <p:nvSpPr>
          <p:cNvPr id="14" name="Rettangolo 14">
            <a:extLst>
              <a:ext uri="{FF2B5EF4-FFF2-40B4-BE49-F238E27FC236}">
                <a16:creationId xmlns:a16="http://schemas.microsoft.com/office/drawing/2014/main" id="{0E91F9D5-6D98-436C-8A95-62AAEB3E6645}"/>
              </a:ext>
            </a:extLst>
          </p:cNvPr>
          <p:cNvSpPr/>
          <p:nvPr/>
        </p:nvSpPr>
        <p:spPr>
          <a:xfrm>
            <a:off x="1615125" y="4283788"/>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
        <p:nvSpPr>
          <p:cNvPr id="17" name="Rettangolo 14">
            <a:extLst>
              <a:ext uri="{FF2B5EF4-FFF2-40B4-BE49-F238E27FC236}">
                <a16:creationId xmlns:a16="http://schemas.microsoft.com/office/drawing/2014/main" id="{651D7152-CA59-4A6B-AE17-9E97B506BB80}"/>
              </a:ext>
            </a:extLst>
          </p:cNvPr>
          <p:cNvSpPr/>
          <p:nvPr/>
        </p:nvSpPr>
        <p:spPr>
          <a:xfrm>
            <a:off x="5910196" y="4315072"/>
            <a:ext cx="1549250" cy="253916"/>
          </a:xfrm>
          <a:prstGeom prst="rect">
            <a:avLst/>
          </a:prstGeom>
        </p:spPr>
        <p:txBody>
          <a:bodyPr wrap="square">
            <a:spAutoFit/>
          </a:bodyPr>
          <a:lstStyle/>
          <a:p>
            <a:pPr algn="ctr"/>
            <a:r>
              <a:rPr lang="it-IT" sz="1050" dirty="0" err="1">
                <a:solidFill>
                  <a:srgbClr val="727272"/>
                </a:solidFill>
              </a:rPr>
              <a:t>Number</a:t>
            </a:r>
            <a:r>
              <a:rPr lang="it-IT" sz="1050" dirty="0">
                <a:solidFill>
                  <a:srgbClr val="727272"/>
                </a:solidFill>
              </a:rPr>
              <a:t> of </a:t>
            </a:r>
            <a:r>
              <a:rPr lang="it-IT" sz="1050" dirty="0" err="1">
                <a:solidFill>
                  <a:srgbClr val="727272"/>
                </a:solidFill>
              </a:rPr>
              <a:t>torsionals</a:t>
            </a:r>
            <a:endParaRPr lang="en-US" sz="1050" dirty="0">
              <a:solidFill>
                <a:srgbClr val="727272"/>
              </a:solidFill>
            </a:endParaRPr>
          </a:p>
        </p:txBody>
      </p:sp>
      <p:sp>
        <p:nvSpPr>
          <p:cNvPr id="18" name="Rettangolo 34">
            <a:extLst>
              <a:ext uri="{FF2B5EF4-FFF2-40B4-BE49-F238E27FC236}">
                <a16:creationId xmlns:a16="http://schemas.microsoft.com/office/drawing/2014/main" id="{B95684B7-ED4E-4F08-860D-0CEC06E0F6E0}"/>
              </a:ext>
            </a:extLst>
          </p:cNvPr>
          <p:cNvSpPr/>
          <p:nvPr/>
        </p:nvSpPr>
        <p:spPr>
          <a:xfrm>
            <a:off x="4804595" y="855246"/>
            <a:ext cx="2832372" cy="338554"/>
          </a:xfrm>
          <a:prstGeom prst="rect">
            <a:avLst/>
          </a:prstGeom>
        </p:spPr>
        <p:txBody>
          <a:bodyPr wrap="square">
            <a:spAutoFit/>
          </a:bodyPr>
          <a:lstStyle/>
          <a:p>
            <a:pPr algn="ctr"/>
            <a:r>
              <a:rPr lang="en-US" sz="1600" dirty="0">
                <a:solidFill>
                  <a:schemeClr val="bg1">
                    <a:lumMod val="50000"/>
                  </a:schemeClr>
                </a:solidFill>
              </a:rPr>
              <a:t>AVG maximum chain length</a:t>
            </a:r>
          </a:p>
        </p:txBody>
      </p:sp>
      <p:sp>
        <p:nvSpPr>
          <p:cNvPr id="12" name="Rettangolo 34">
            <a:extLst>
              <a:ext uri="{FF2B5EF4-FFF2-40B4-BE49-F238E27FC236}">
                <a16:creationId xmlns:a16="http://schemas.microsoft.com/office/drawing/2014/main" id="{EC410173-5089-4D77-B068-88DFD28AF40E}"/>
              </a:ext>
            </a:extLst>
          </p:cNvPr>
          <p:cNvSpPr/>
          <p:nvPr/>
        </p:nvSpPr>
        <p:spPr>
          <a:xfrm>
            <a:off x="-60626" y="2222956"/>
            <a:ext cx="1432285" cy="338554"/>
          </a:xfrm>
          <a:prstGeom prst="rect">
            <a:avLst/>
          </a:prstGeom>
        </p:spPr>
        <p:txBody>
          <a:bodyPr wrap="square">
            <a:spAutoFit/>
          </a:bodyPr>
          <a:lstStyle/>
          <a:p>
            <a:pPr algn="ctr"/>
            <a:r>
              <a:rPr lang="it-IT" sz="1100" dirty="0" err="1">
                <a:solidFill>
                  <a:schemeClr val="bg1">
                    <a:lumMod val="50000"/>
                  </a:schemeClr>
                </a:solidFill>
              </a:rPr>
              <a:t>phys</a:t>
            </a:r>
            <a:r>
              <a:rPr lang="it-IT" sz="1100" dirty="0">
                <a:solidFill>
                  <a:schemeClr val="bg1">
                    <a:lumMod val="50000"/>
                  </a:schemeClr>
                </a:solidFill>
              </a:rPr>
              <a:t>. </a:t>
            </a:r>
            <a:r>
              <a:rPr lang="it-IT" sz="1100" dirty="0" err="1">
                <a:solidFill>
                  <a:schemeClr val="bg1">
                    <a:lumMod val="50000"/>
                  </a:schemeClr>
                </a:solidFill>
              </a:rPr>
              <a:t>qubits</a:t>
            </a:r>
            <a:r>
              <a:rPr lang="it-IT" sz="1600" dirty="0">
                <a:solidFill>
                  <a:schemeClr val="bg1">
                    <a:lumMod val="50000"/>
                  </a:schemeClr>
                </a:solidFill>
              </a:rPr>
              <a:t> </a:t>
            </a:r>
            <a:endParaRPr lang="en-US" sz="1600" dirty="0">
              <a:solidFill>
                <a:schemeClr val="bg1">
                  <a:lumMod val="50000"/>
                </a:schemeClr>
              </a:solidFill>
            </a:endParaRPr>
          </a:p>
        </p:txBody>
      </p:sp>
      <p:sp>
        <p:nvSpPr>
          <p:cNvPr id="13" name="Rettangolo 34">
            <a:extLst>
              <a:ext uri="{FF2B5EF4-FFF2-40B4-BE49-F238E27FC236}">
                <a16:creationId xmlns:a16="http://schemas.microsoft.com/office/drawing/2014/main" id="{231C50B9-6705-424E-8ACB-189BBFDD2126}"/>
              </a:ext>
            </a:extLst>
          </p:cNvPr>
          <p:cNvSpPr/>
          <p:nvPr/>
        </p:nvSpPr>
        <p:spPr>
          <a:xfrm>
            <a:off x="4423344" y="2222956"/>
            <a:ext cx="1139005" cy="261610"/>
          </a:xfrm>
          <a:prstGeom prst="rect">
            <a:avLst/>
          </a:prstGeom>
        </p:spPr>
        <p:txBody>
          <a:bodyPr wrap="square">
            <a:spAutoFit/>
          </a:bodyPr>
          <a:lstStyle/>
          <a:p>
            <a:pPr algn="ctr"/>
            <a:r>
              <a:rPr lang="en-US" sz="1050" dirty="0">
                <a:solidFill>
                  <a:schemeClr val="bg1">
                    <a:lumMod val="50000"/>
                  </a:schemeClr>
                </a:solidFill>
              </a:rPr>
              <a:t>AVG max </a:t>
            </a:r>
            <a:r>
              <a:rPr lang="en-US" sz="1050" dirty="0" err="1">
                <a:solidFill>
                  <a:schemeClr val="bg1">
                    <a:lumMod val="50000"/>
                  </a:schemeClr>
                </a:solidFill>
              </a:rPr>
              <a:t>len</a:t>
            </a:r>
            <a:r>
              <a:rPr lang="en-US" sz="1050" dirty="0">
                <a:solidFill>
                  <a:schemeClr val="bg1">
                    <a:lumMod val="50000"/>
                  </a:schemeClr>
                </a:solidFill>
              </a:rPr>
              <a:t>.</a:t>
            </a:r>
          </a:p>
        </p:txBody>
      </p:sp>
    </p:spTree>
    <p:extLst>
      <p:ext uri="{BB962C8B-B14F-4D97-AF65-F5344CB8AC3E}">
        <p14:creationId xmlns:p14="http://schemas.microsoft.com/office/powerpoint/2010/main" val="3581700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463" y="104375"/>
            <a:ext cx="8978538" cy="439911"/>
          </a:xfrm>
        </p:spPr>
        <p:txBody>
          <a:bodyPr>
            <a:normAutofit fontScale="90000"/>
          </a:bodyPr>
          <a:lstStyle/>
          <a:p>
            <a:r>
              <a:rPr lang="en-US" dirty="0"/>
              <a:t>Scaling </a:t>
            </a:r>
            <a:r>
              <a:rPr lang="en-US" sz="2000" dirty="0"/>
              <a:t>DW_2000Q_6, Advantage &amp;  Classical</a:t>
            </a:r>
          </a:p>
        </p:txBody>
      </p:sp>
      <p:sp>
        <p:nvSpPr>
          <p:cNvPr id="4" name="Slide Number Placeholder 3"/>
          <p:cNvSpPr>
            <a:spLocks noGrp="1"/>
          </p:cNvSpPr>
          <p:nvPr>
            <p:ph type="sldNum" sz="quarter" idx="12"/>
          </p:nvPr>
        </p:nvSpPr>
        <p:spPr/>
        <p:txBody>
          <a:bodyPr/>
          <a:lstStyle/>
          <a:p>
            <a:fld id="{1BFAA7B6-E12E-AE48-80E0-088DF884C17E}" type="slidenum">
              <a:rPr lang="en-US" smtClean="0"/>
              <a:t>15</a:t>
            </a:fld>
            <a:endParaRPr lang="en-US" dirty="0"/>
          </a:p>
        </p:txBody>
      </p:sp>
      <p:pic>
        <p:nvPicPr>
          <p:cNvPr id="7" name="Immagine 6">
            <a:extLst>
              <a:ext uri="{FF2B5EF4-FFF2-40B4-BE49-F238E27FC236}">
                <a16:creationId xmlns:a16="http://schemas.microsoft.com/office/drawing/2014/main" id="{42351535-053E-4F77-BAAA-4FC57D919B5F}"/>
              </a:ext>
            </a:extLst>
          </p:cNvPr>
          <p:cNvPicPr>
            <a:picLocks noChangeAspect="1"/>
          </p:cNvPicPr>
          <p:nvPr/>
        </p:nvPicPr>
        <p:blipFill rotWithShape="1">
          <a:blip r:embed="rId2"/>
          <a:srcRect t="26514" b="28643"/>
          <a:stretch/>
        </p:blipFill>
        <p:spPr>
          <a:xfrm>
            <a:off x="5210281" y="4733925"/>
            <a:ext cx="1285250" cy="324054"/>
          </a:xfrm>
          <a:prstGeom prst="rect">
            <a:avLst/>
          </a:prstGeom>
        </p:spPr>
      </p:pic>
      <p:graphicFrame>
        <p:nvGraphicFramePr>
          <p:cNvPr id="8" name="Grafico 7">
            <a:extLst>
              <a:ext uri="{FF2B5EF4-FFF2-40B4-BE49-F238E27FC236}">
                <a16:creationId xmlns:a16="http://schemas.microsoft.com/office/drawing/2014/main" id="{D06925E4-AB6A-4C0C-BD3E-12C0E139BCC9}"/>
              </a:ext>
            </a:extLst>
          </p:cNvPr>
          <p:cNvGraphicFramePr/>
          <p:nvPr>
            <p:extLst>
              <p:ext uri="{D42A27DB-BD31-4B8C-83A1-F6EECF244321}">
                <p14:modId xmlns:p14="http://schemas.microsoft.com/office/powerpoint/2010/main" val="1785411443"/>
              </p:ext>
            </p:extLst>
          </p:nvPr>
        </p:nvGraphicFramePr>
        <p:xfrm>
          <a:off x="111277" y="882151"/>
          <a:ext cx="3891765" cy="368192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ttangolo 14">
            <a:extLst>
              <a:ext uri="{FF2B5EF4-FFF2-40B4-BE49-F238E27FC236}">
                <a16:creationId xmlns:a16="http://schemas.microsoft.com/office/drawing/2014/main" id="{502DD2AB-A1B9-4F49-9987-FE10312AC659}"/>
              </a:ext>
            </a:extLst>
          </p:cNvPr>
          <p:cNvSpPr/>
          <p:nvPr/>
        </p:nvSpPr>
        <p:spPr>
          <a:xfrm>
            <a:off x="-146110" y="2697244"/>
            <a:ext cx="1005005" cy="276999"/>
          </a:xfrm>
          <a:prstGeom prst="rect">
            <a:avLst/>
          </a:prstGeom>
        </p:spPr>
        <p:txBody>
          <a:bodyPr wrap="square">
            <a:spAutoFit/>
          </a:bodyPr>
          <a:lstStyle/>
          <a:p>
            <a:pPr algn="ctr"/>
            <a:r>
              <a:rPr lang="it-IT" sz="1200" dirty="0">
                <a:solidFill>
                  <a:srgbClr val="727272"/>
                </a:solidFill>
              </a:rPr>
              <a:t>Volume</a:t>
            </a:r>
            <a:endParaRPr lang="en-US" sz="1200" dirty="0">
              <a:solidFill>
                <a:srgbClr val="727272"/>
              </a:solidFill>
            </a:endParaRPr>
          </a:p>
        </p:txBody>
      </p:sp>
      <p:sp>
        <p:nvSpPr>
          <p:cNvPr id="13" name="Rettangolo 14">
            <a:extLst>
              <a:ext uri="{FF2B5EF4-FFF2-40B4-BE49-F238E27FC236}">
                <a16:creationId xmlns:a16="http://schemas.microsoft.com/office/drawing/2014/main" id="{D6CDB95A-E0C2-4435-8A98-6321A33AEA5C}"/>
              </a:ext>
            </a:extLst>
          </p:cNvPr>
          <p:cNvSpPr/>
          <p:nvPr/>
        </p:nvSpPr>
        <p:spPr>
          <a:xfrm>
            <a:off x="655517" y="4396594"/>
            <a:ext cx="2445910" cy="307777"/>
          </a:xfrm>
          <a:prstGeom prst="rect">
            <a:avLst/>
          </a:prstGeom>
        </p:spPr>
        <p:txBody>
          <a:bodyPr wrap="square">
            <a:spAutoFit/>
          </a:bodyPr>
          <a:lstStyle/>
          <a:p>
            <a:pPr algn="ctr"/>
            <a:r>
              <a:rPr lang="it-IT" sz="1400" dirty="0" err="1">
                <a:solidFill>
                  <a:srgbClr val="727272"/>
                </a:solidFill>
              </a:rPr>
              <a:t>Number</a:t>
            </a:r>
            <a:r>
              <a:rPr lang="it-IT" sz="1400" dirty="0">
                <a:solidFill>
                  <a:srgbClr val="727272"/>
                </a:solidFill>
              </a:rPr>
              <a:t> of </a:t>
            </a:r>
            <a:r>
              <a:rPr lang="it-IT" sz="1400" dirty="0" err="1">
                <a:solidFill>
                  <a:srgbClr val="727272"/>
                </a:solidFill>
              </a:rPr>
              <a:t>torsionals</a:t>
            </a:r>
            <a:endParaRPr lang="en-US" sz="1400" dirty="0">
              <a:solidFill>
                <a:srgbClr val="727272"/>
              </a:solidFill>
            </a:endParaRPr>
          </a:p>
        </p:txBody>
      </p:sp>
      <p:graphicFrame>
        <p:nvGraphicFramePr>
          <p:cNvPr id="10" name="Grafico 9">
            <a:extLst>
              <a:ext uri="{FF2B5EF4-FFF2-40B4-BE49-F238E27FC236}">
                <a16:creationId xmlns:a16="http://schemas.microsoft.com/office/drawing/2014/main" id="{D3CEB2BA-7A63-4D4D-AE38-47FDF40E59AD}"/>
              </a:ext>
            </a:extLst>
          </p:cNvPr>
          <p:cNvGraphicFramePr/>
          <p:nvPr>
            <p:extLst>
              <p:ext uri="{D42A27DB-BD31-4B8C-83A1-F6EECF244321}">
                <p14:modId xmlns:p14="http://schemas.microsoft.com/office/powerpoint/2010/main" val="11111216"/>
              </p:ext>
            </p:extLst>
          </p:nvPr>
        </p:nvGraphicFramePr>
        <p:xfrm>
          <a:off x="3977598" y="882151"/>
          <a:ext cx="5007080" cy="3650118"/>
        </p:xfrm>
        <a:graphic>
          <a:graphicData uri="http://schemas.openxmlformats.org/drawingml/2006/chart">
            <c:chart xmlns:c="http://schemas.openxmlformats.org/drawingml/2006/chart" xmlns:r="http://schemas.openxmlformats.org/officeDocument/2006/relationships" r:id="rId4"/>
          </a:graphicData>
        </a:graphic>
      </p:graphicFrame>
      <p:sp>
        <p:nvSpPr>
          <p:cNvPr id="12" name="Rettangolo 14">
            <a:extLst>
              <a:ext uri="{FF2B5EF4-FFF2-40B4-BE49-F238E27FC236}">
                <a16:creationId xmlns:a16="http://schemas.microsoft.com/office/drawing/2014/main" id="{D5C0857E-B6E5-48F5-A0D6-B8DAD6281DA2}"/>
              </a:ext>
            </a:extLst>
          </p:cNvPr>
          <p:cNvSpPr/>
          <p:nvPr/>
        </p:nvSpPr>
        <p:spPr>
          <a:xfrm>
            <a:off x="5437846" y="4396594"/>
            <a:ext cx="2445910" cy="307777"/>
          </a:xfrm>
          <a:prstGeom prst="rect">
            <a:avLst/>
          </a:prstGeom>
        </p:spPr>
        <p:txBody>
          <a:bodyPr wrap="square">
            <a:spAutoFit/>
          </a:bodyPr>
          <a:lstStyle/>
          <a:p>
            <a:pPr algn="ctr"/>
            <a:r>
              <a:rPr lang="it-IT" sz="1400" dirty="0" err="1">
                <a:solidFill>
                  <a:srgbClr val="727272"/>
                </a:solidFill>
              </a:rPr>
              <a:t>Number</a:t>
            </a:r>
            <a:r>
              <a:rPr lang="it-IT" sz="1400" dirty="0">
                <a:solidFill>
                  <a:srgbClr val="727272"/>
                </a:solidFill>
              </a:rPr>
              <a:t> of </a:t>
            </a:r>
            <a:r>
              <a:rPr lang="it-IT" sz="1400" dirty="0" err="1">
                <a:solidFill>
                  <a:srgbClr val="727272"/>
                </a:solidFill>
              </a:rPr>
              <a:t>torsionals</a:t>
            </a:r>
            <a:endParaRPr lang="en-US" sz="1400" dirty="0">
              <a:solidFill>
                <a:srgbClr val="727272"/>
              </a:solidFill>
            </a:endParaRPr>
          </a:p>
        </p:txBody>
      </p:sp>
      <p:sp>
        <p:nvSpPr>
          <p:cNvPr id="14" name="Rettangolo 14">
            <a:extLst>
              <a:ext uri="{FF2B5EF4-FFF2-40B4-BE49-F238E27FC236}">
                <a16:creationId xmlns:a16="http://schemas.microsoft.com/office/drawing/2014/main" id="{55A81C88-0A2C-4D4D-BE40-0A7084E8333E}"/>
              </a:ext>
            </a:extLst>
          </p:cNvPr>
          <p:cNvSpPr/>
          <p:nvPr/>
        </p:nvSpPr>
        <p:spPr>
          <a:xfrm>
            <a:off x="3900873" y="2418041"/>
            <a:ext cx="1005005" cy="307777"/>
          </a:xfrm>
          <a:prstGeom prst="rect">
            <a:avLst/>
          </a:prstGeom>
        </p:spPr>
        <p:txBody>
          <a:bodyPr wrap="square">
            <a:spAutoFit/>
          </a:bodyPr>
          <a:lstStyle/>
          <a:p>
            <a:pPr algn="ctr"/>
            <a:r>
              <a:rPr lang="it-IT" sz="1400" dirty="0">
                <a:solidFill>
                  <a:srgbClr val="727272"/>
                </a:solidFill>
              </a:rPr>
              <a:t>N-times</a:t>
            </a:r>
            <a:endParaRPr lang="en-US" sz="1400" dirty="0">
              <a:solidFill>
                <a:srgbClr val="727272"/>
              </a:solidFill>
            </a:endParaRPr>
          </a:p>
        </p:txBody>
      </p:sp>
      <p:sp>
        <p:nvSpPr>
          <p:cNvPr id="2" name="TextBox 1">
            <a:extLst>
              <a:ext uri="{FF2B5EF4-FFF2-40B4-BE49-F238E27FC236}">
                <a16:creationId xmlns:a16="http://schemas.microsoft.com/office/drawing/2014/main" id="{9DBB819D-E9A3-4030-BA5F-ADC80FD7F78E}"/>
              </a:ext>
            </a:extLst>
          </p:cNvPr>
          <p:cNvSpPr txBox="1"/>
          <p:nvPr/>
        </p:nvSpPr>
        <p:spPr>
          <a:xfrm>
            <a:off x="6079067" y="665683"/>
            <a:ext cx="2783840" cy="369332"/>
          </a:xfrm>
          <a:prstGeom prst="rect">
            <a:avLst/>
          </a:prstGeom>
          <a:noFill/>
        </p:spPr>
        <p:txBody>
          <a:bodyPr wrap="square" rtlCol="0">
            <a:spAutoFit/>
          </a:bodyPr>
          <a:lstStyle/>
          <a:p>
            <a:r>
              <a:rPr lang="it-IT" dirty="0">
                <a:solidFill>
                  <a:schemeClr val="bg1">
                    <a:lumMod val="50000"/>
                  </a:schemeClr>
                </a:solidFill>
              </a:rPr>
              <a:t>Runtime scaling</a:t>
            </a:r>
            <a:endParaRPr lang="en-GB" dirty="0">
              <a:solidFill>
                <a:schemeClr val="bg1">
                  <a:lumMod val="50000"/>
                </a:schemeClr>
              </a:solidFill>
            </a:endParaRPr>
          </a:p>
        </p:txBody>
      </p:sp>
      <p:sp>
        <p:nvSpPr>
          <p:cNvPr id="15" name="TextBox 14">
            <a:extLst>
              <a:ext uri="{FF2B5EF4-FFF2-40B4-BE49-F238E27FC236}">
                <a16:creationId xmlns:a16="http://schemas.microsoft.com/office/drawing/2014/main" id="{85C1AD5A-B279-4701-8F2C-2C93CBD2E270}"/>
              </a:ext>
            </a:extLst>
          </p:cNvPr>
          <p:cNvSpPr txBox="1"/>
          <p:nvPr/>
        </p:nvSpPr>
        <p:spPr>
          <a:xfrm>
            <a:off x="707813" y="701463"/>
            <a:ext cx="3078480" cy="369332"/>
          </a:xfrm>
          <a:prstGeom prst="rect">
            <a:avLst/>
          </a:prstGeom>
          <a:noFill/>
        </p:spPr>
        <p:txBody>
          <a:bodyPr wrap="square" rtlCol="0">
            <a:spAutoFit/>
          </a:bodyPr>
          <a:lstStyle/>
          <a:p>
            <a:r>
              <a:rPr lang="it-IT" dirty="0" err="1">
                <a:solidFill>
                  <a:schemeClr val="bg1">
                    <a:lumMod val="50000"/>
                  </a:schemeClr>
                </a:solidFill>
              </a:rPr>
              <a:t>Optimal</a:t>
            </a:r>
            <a:r>
              <a:rPr lang="it-IT" dirty="0">
                <a:solidFill>
                  <a:schemeClr val="bg1">
                    <a:lumMod val="50000"/>
                  </a:schemeClr>
                </a:solidFill>
              </a:rPr>
              <a:t> </a:t>
            </a:r>
            <a:r>
              <a:rPr lang="it-IT" dirty="0" err="1">
                <a:solidFill>
                  <a:schemeClr val="bg1">
                    <a:lumMod val="50000"/>
                  </a:schemeClr>
                </a:solidFill>
              </a:rPr>
              <a:t>Configuration</a:t>
            </a:r>
            <a:r>
              <a:rPr lang="it-IT" dirty="0">
                <a:solidFill>
                  <a:schemeClr val="bg1">
                    <a:lumMod val="50000"/>
                  </a:schemeClr>
                </a:solidFill>
              </a:rPr>
              <a:t> Volume</a:t>
            </a:r>
            <a:endParaRPr lang="en-GB" dirty="0">
              <a:solidFill>
                <a:schemeClr val="bg1">
                  <a:lumMod val="50000"/>
                </a:schemeClr>
              </a:solidFill>
            </a:endParaRPr>
          </a:p>
        </p:txBody>
      </p:sp>
    </p:spTree>
    <p:extLst>
      <p:ext uri="{BB962C8B-B14F-4D97-AF65-F5344CB8AC3E}">
        <p14:creationId xmlns:p14="http://schemas.microsoft.com/office/powerpoint/2010/main" val="1786027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94BAAB-A9EE-43DF-98B7-5DB5BD20E579}"/>
              </a:ext>
            </a:extLst>
          </p:cNvPr>
          <p:cNvSpPr>
            <a:spLocks noGrp="1"/>
          </p:cNvSpPr>
          <p:nvPr>
            <p:ph idx="1"/>
          </p:nvPr>
        </p:nvSpPr>
        <p:spPr>
          <a:xfrm>
            <a:off x="275825" y="1006100"/>
            <a:ext cx="8323726" cy="3642124"/>
          </a:xfrm>
        </p:spPr>
        <p:txBody>
          <a:bodyPr>
            <a:normAutofit/>
          </a:bodyPr>
          <a:lstStyle/>
          <a:p>
            <a:pPr marL="342900" indent="-342900">
              <a:buFont typeface="Arial" panose="020B0604020202020204" pitchFamily="34" charset="0"/>
              <a:buChar char="•"/>
            </a:pPr>
            <a:r>
              <a:rPr lang="it-IT" sz="1400" dirty="0" err="1"/>
              <a:t>We</a:t>
            </a:r>
            <a:r>
              <a:rPr lang="it-IT" sz="1400" dirty="0"/>
              <a:t> </a:t>
            </a:r>
            <a:r>
              <a:rPr lang="it-IT" sz="1400" dirty="0" err="1"/>
              <a:t>tackled</a:t>
            </a:r>
            <a:r>
              <a:rPr lang="it-IT" sz="1400" dirty="0"/>
              <a:t> the </a:t>
            </a:r>
            <a:r>
              <a:rPr lang="it-IT" sz="1400" dirty="0" err="1"/>
              <a:t>problem</a:t>
            </a:r>
            <a:r>
              <a:rPr lang="it-IT" sz="1400" dirty="0"/>
              <a:t> of </a:t>
            </a:r>
            <a:r>
              <a:rPr lang="it-IT" sz="1400" dirty="0" err="1"/>
              <a:t>molecular</a:t>
            </a:r>
            <a:r>
              <a:rPr lang="it-IT" sz="1400" dirty="0"/>
              <a:t> </a:t>
            </a:r>
            <a:r>
              <a:rPr lang="it-IT" sz="1400" dirty="0" err="1"/>
              <a:t>unfolding</a:t>
            </a:r>
            <a:r>
              <a:rPr lang="it-IT" sz="1400" dirty="0"/>
              <a:t>.</a:t>
            </a:r>
          </a:p>
          <a:p>
            <a:pPr marL="342900" indent="-342900">
              <a:buFont typeface="Arial" panose="020B0604020202020204" pitchFamily="34" charset="0"/>
              <a:buChar char="•"/>
            </a:pPr>
            <a:endParaRPr lang="it-IT" sz="1400" dirty="0"/>
          </a:p>
          <a:p>
            <a:pPr marL="342900" indent="-342900">
              <a:buFont typeface="Arial" panose="020B0604020202020204" pitchFamily="34" charset="0"/>
              <a:buChar char="•"/>
            </a:pPr>
            <a:r>
              <a:rPr lang="it-IT" sz="1400" dirty="0"/>
              <a:t>New HUBO and </a:t>
            </a:r>
            <a:r>
              <a:rPr lang="it-IT" sz="1400" dirty="0" err="1"/>
              <a:t>then</a:t>
            </a:r>
            <a:r>
              <a:rPr lang="it-IT" sz="1400" dirty="0"/>
              <a:t> QUBO </a:t>
            </a:r>
            <a:r>
              <a:rPr lang="it-IT" sz="1400" dirty="0" err="1"/>
              <a:t>formulations</a:t>
            </a:r>
            <a:r>
              <a:rPr lang="it-IT" sz="1400" dirty="0"/>
              <a:t> </a:t>
            </a:r>
            <a:r>
              <a:rPr lang="it-IT" sz="1400" dirty="0" err="1"/>
              <a:t>that</a:t>
            </a:r>
            <a:r>
              <a:rPr lang="it-IT" sz="1400" dirty="0"/>
              <a:t> can be </a:t>
            </a:r>
            <a:r>
              <a:rPr lang="it-IT" sz="1400" dirty="0" err="1"/>
              <a:t>solved</a:t>
            </a:r>
            <a:r>
              <a:rPr lang="it-IT" sz="1400" dirty="0"/>
              <a:t> on DWAVE quantum </a:t>
            </a:r>
            <a:r>
              <a:rPr lang="it-IT" sz="1400" dirty="0" err="1"/>
              <a:t>annealers</a:t>
            </a:r>
            <a:r>
              <a:rPr lang="it-IT" sz="1400" dirty="0"/>
              <a:t>.</a:t>
            </a:r>
          </a:p>
          <a:p>
            <a:pPr marL="342900" indent="-342900">
              <a:buFont typeface="Arial" panose="020B0604020202020204" pitchFamily="34" charset="0"/>
              <a:buChar char="•"/>
            </a:pPr>
            <a:endParaRPr lang="it-IT" sz="1400" dirty="0"/>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Unicode MS"/>
              </a:rPr>
              <a:t>We have observed that by increasing the terms cut-off threshold as the problem size becomes bigger, </a:t>
            </a:r>
            <a:r>
              <a:rPr lang="en-US" altLang="en-US" sz="1400" dirty="0">
                <a:latin typeface="Arial Unicode MS"/>
              </a:rPr>
              <a:t>it becomes possible to embed </a:t>
            </a:r>
            <a:r>
              <a:rPr kumimoji="0" lang="en-US" altLang="en-US" sz="1400" b="0" i="0" u="none" strike="noStrike" cap="none" normalizeH="0" baseline="0" dirty="0">
                <a:ln>
                  <a:noFill/>
                </a:ln>
                <a:solidFill>
                  <a:schemeClr val="tx1"/>
                </a:solidFill>
                <a:effectLst/>
                <a:latin typeface="Arial Unicode MS"/>
              </a:rPr>
              <a:t>formulations that couldn’t be otherwise.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latin typeface="Arial Unicode M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Unicode MS"/>
              </a:rPr>
              <a:t>Embedding our problems on Advantage, compared to the DW2000Q, cost 52% less in terms </a:t>
            </a:r>
            <a:r>
              <a:rPr lang="en-US" altLang="en-US" sz="1400" dirty="0">
                <a:latin typeface="Arial Unicode MS"/>
              </a:rPr>
              <a:t>of physical qubits and with chains 49.7% shorter.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latin typeface="Arial Unicode M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latin typeface="Arial Unicode MS"/>
              </a:rPr>
              <a:t>Advantage performed better in terms of quality, since the percentage difference of Advantage and DW2000Q is 5.91%.</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Unicode MS"/>
              </a:rPr>
              <a:t>DW2000Q has runtimes in average 2.46 times those of Advantage, and the runtimes growth in average of DW2000Q is 2.68 times that of Advantage, when we increase the size of the probl</a:t>
            </a:r>
            <a:r>
              <a:rPr lang="en-US" altLang="en-US" sz="1400" dirty="0">
                <a:latin typeface="Arial Unicode MS"/>
              </a:rPr>
              <a:t>em</a:t>
            </a:r>
            <a:r>
              <a:rPr kumimoji="0" lang="en-US" altLang="en-US" sz="1400" b="0" i="0" u="none" strike="noStrike" cap="none" normalizeH="0" baseline="0" dirty="0">
                <a:ln>
                  <a:noFill/>
                </a:ln>
                <a:solidFill>
                  <a:schemeClr val="tx1"/>
                </a:solidFill>
                <a:effectLst/>
                <a:latin typeface="Arial Unicode MS"/>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rial Unicode M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GB" sz="1400" dirty="0"/>
          </a:p>
        </p:txBody>
      </p:sp>
      <p:sp>
        <p:nvSpPr>
          <p:cNvPr id="3" name="Title 2">
            <a:extLst>
              <a:ext uri="{FF2B5EF4-FFF2-40B4-BE49-F238E27FC236}">
                <a16:creationId xmlns:a16="http://schemas.microsoft.com/office/drawing/2014/main" id="{302083CD-7591-45EE-A5AA-BB312CE764A5}"/>
              </a:ext>
            </a:extLst>
          </p:cNvPr>
          <p:cNvSpPr>
            <a:spLocks noGrp="1"/>
          </p:cNvSpPr>
          <p:nvPr>
            <p:ph type="title"/>
          </p:nvPr>
        </p:nvSpPr>
        <p:spPr/>
        <p:txBody>
          <a:bodyPr>
            <a:normAutofit fontScale="90000"/>
          </a:bodyPr>
          <a:lstStyle/>
          <a:p>
            <a:r>
              <a:rPr lang="it-IT" dirty="0" err="1"/>
              <a:t>Conclusions</a:t>
            </a:r>
            <a:r>
              <a:rPr lang="it-IT" dirty="0"/>
              <a:t> </a:t>
            </a:r>
            <a:endParaRPr lang="en-GB" dirty="0"/>
          </a:p>
        </p:txBody>
      </p:sp>
      <p:sp>
        <p:nvSpPr>
          <p:cNvPr id="4" name="Slide Number Placeholder 3">
            <a:extLst>
              <a:ext uri="{FF2B5EF4-FFF2-40B4-BE49-F238E27FC236}">
                <a16:creationId xmlns:a16="http://schemas.microsoft.com/office/drawing/2014/main" id="{01CACB2C-227C-4F23-8FB5-33B4F47FD173}"/>
              </a:ext>
            </a:extLst>
          </p:cNvPr>
          <p:cNvSpPr>
            <a:spLocks noGrp="1"/>
          </p:cNvSpPr>
          <p:nvPr>
            <p:ph type="sldNum" sz="quarter" idx="12"/>
          </p:nvPr>
        </p:nvSpPr>
        <p:spPr/>
        <p:txBody>
          <a:bodyPr/>
          <a:lstStyle/>
          <a:p>
            <a:fld id="{1BFAA7B6-E12E-AE48-80E0-088DF884C17E}" type="slidenum">
              <a:rPr lang="en-US" smtClean="0"/>
              <a:t>16</a:t>
            </a:fld>
            <a:endParaRPr lang="en-US"/>
          </a:p>
        </p:txBody>
      </p:sp>
      <p:pic>
        <p:nvPicPr>
          <p:cNvPr id="5" name="Immagine 6">
            <a:extLst>
              <a:ext uri="{FF2B5EF4-FFF2-40B4-BE49-F238E27FC236}">
                <a16:creationId xmlns:a16="http://schemas.microsoft.com/office/drawing/2014/main" id="{F746FB61-8A39-45E8-9CA6-CCDE6FC61C7A}"/>
              </a:ext>
            </a:extLst>
          </p:cNvPr>
          <p:cNvPicPr>
            <a:picLocks noChangeAspect="1"/>
          </p:cNvPicPr>
          <p:nvPr/>
        </p:nvPicPr>
        <p:blipFill rotWithShape="1">
          <a:blip r:embed="rId2"/>
          <a:srcRect t="26514" b="28643"/>
          <a:stretch/>
        </p:blipFill>
        <p:spPr>
          <a:xfrm>
            <a:off x="5210281" y="4733925"/>
            <a:ext cx="1285250" cy="324054"/>
          </a:xfrm>
          <a:prstGeom prst="rect">
            <a:avLst/>
          </a:prstGeom>
        </p:spPr>
      </p:pic>
    </p:spTree>
    <p:extLst>
      <p:ext uri="{BB962C8B-B14F-4D97-AF65-F5344CB8AC3E}">
        <p14:creationId xmlns:p14="http://schemas.microsoft.com/office/powerpoint/2010/main" val="1076416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F6E94E-AD2D-477C-A54B-2403CB6994AF}"/>
              </a:ext>
            </a:extLst>
          </p:cNvPr>
          <p:cNvSpPr>
            <a:spLocks noGrp="1"/>
          </p:cNvSpPr>
          <p:nvPr>
            <p:ph idx="1"/>
          </p:nvPr>
        </p:nvSpPr>
        <p:spPr/>
        <p:txBody>
          <a:bodyPr>
            <a:normAutofit/>
          </a:bodyPr>
          <a:lstStyle/>
          <a:p>
            <a:r>
              <a:rPr lang="it-IT" sz="7200" dirty="0"/>
              <a:t>Thanks.</a:t>
            </a:r>
            <a:endParaRPr lang="en-GB" sz="7200" dirty="0"/>
          </a:p>
        </p:txBody>
      </p:sp>
      <p:sp>
        <p:nvSpPr>
          <p:cNvPr id="4" name="Slide Number Placeholder 3">
            <a:extLst>
              <a:ext uri="{FF2B5EF4-FFF2-40B4-BE49-F238E27FC236}">
                <a16:creationId xmlns:a16="http://schemas.microsoft.com/office/drawing/2014/main" id="{9FA30E69-D6A1-47D7-9682-23C813F19AC8}"/>
              </a:ext>
            </a:extLst>
          </p:cNvPr>
          <p:cNvSpPr>
            <a:spLocks noGrp="1"/>
          </p:cNvSpPr>
          <p:nvPr>
            <p:ph type="sldNum" sz="quarter" idx="12"/>
          </p:nvPr>
        </p:nvSpPr>
        <p:spPr/>
        <p:txBody>
          <a:bodyPr/>
          <a:lstStyle/>
          <a:p>
            <a:fld id="{1BFAA7B6-E12E-AE48-80E0-088DF884C17E}" type="slidenum">
              <a:rPr lang="en-US" smtClean="0"/>
              <a:t>17</a:t>
            </a:fld>
            <a:endParaRPr lang="en-US"/>
          </a:p>
        </p:txBody>
      </p:sp>
      <p:pic>
        <p:nvPicPr>
          <p:cNvPr id="5" name="Immagine 6">
            <a:extLst>
              <a:ext uri="{FF2B5EF4-FFF2-40B4-BE49-F238E27FC236}">
                <a16:creationId xmlns:a16="http://schemas.microsoft.com/office/drawing/2014/main" id="{39456F3F-5951-4CC4-BFC9-288C13EBC07C}"/>
              </a:ext>
            </a:extLst>
          </p:cNvPr>
          <p:cNvPicPr>
            <a:picLocks noChangeAspect="1"/>
          </p:cNvPicPr>
          <p:nvPr/>
        </p:nvPicPr>
        <p:blipFill rotWithShape="1">
          <a:blip r:embed="rId2"/>
          <a:srcRect t="26514" b="28643"/>
          <a:stretch/>
        </p:blipFill>
        <p:spPr>
          <a:xfrm>
            <a:off x="5210281" y="4733925"/>
            <a:ext cx="1285250" cy="324054"/>
          </a:xfrm>
          <a:prstGeom prst="rect">
            <a:avLst/>
          </a:prstGeom>
        </p:spPr>
      </p:pic>
    </p:spTree>
    <p:extLst>
      <p:ext uri="{BB962C8B-B14F-4D97-AF65-F5344CB8AC3E}">
        <p14:creationId xmlns:p14="http://schemas.microsoft.com/office/powerpoint/2010/main" val="2474061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896308"/>
            <a:ext cx="4341766" cy="862532"/>
          </a:xfrm>
        </p:spPr>
        <p:txBody>
          <a:bodyPr>
            <a:normAutofit/>
          </a:bodyPr>
          <a:lstStyle/>
          <a:p>
            <a:r>
              <a:rPr lang="en-US" sz="1400" dirty="0"/>
              <a:t>Molecular docking is a method to calculate the preferred position and shape of one molecule to a second when bound to each other.</a:t>
            </a:r>
          </a:p>
          <a:p>
            <a:endParaRPr lang="en-US" sz="1200" dirty="0"/>
          </a:p>
        </p:txBody>
      </p:sp>
      <p:sp>
        <p:nvSpPr>
          <p:cNvPr id="3" name="Title 2"/>
          <p:cNvSpPr>
            <a:spLocks noGrp="1"/>
          </p:cNvSpPr>
          <p:nvPr>
            <p:ph type="title"/>
          </p:nvPr>
        </p:nvSpPr>
        <p:spPr/>
        <p:txBody>
          <a:bodyPr>
            <a:normAutofit fontScale="90000"/>
          </a:bodyPr>
          <a:lstStyle/>
          <a:p>
            <a:r>
              <a:rPr lang="en-US" dirty="0"/>
              <a:t>Molecular Docking for Virtual Screening</a:t>
            </a:r>
          </a:p>
        </p:txBody>
      </p:sp>
      <p:pic>
        <p:nvPicPr>
          <p:cNvPr id="6" name="Picture 5" descr="ligand2_png.png"/>
          <p:cNvPicPr>
            <a:picLocks noChangeAspect="1"/>
          </p:cNvPicPr>
          <p:nvPr/>
        </p:nvPicPr>
        <p:blipFill rotWithShape="1">
          <a:blip r:embed="rId4">
            <a:extLst>
              <a:ext uri="{28A0092B-C50C-407E-A947-70E740481C1C}">
                <a14:useLocalDpi xmlns:a14="http://schemas.microsoft.com/office/drawing/2010/main" val="0"/>
              </a:ext>
            </a:extLst>
          </a:blip>
          <a:srcRect l="62251" b="62617"/>
          <a:stretch/>
        </p:blipFill>
        <p:spPr>
          <a:xfrm>
            <a:off x="8003274" y="940879"/>
            <a:ext cx="249407" cy="254227"/>
          </a:xfrm>
          <a:prstGeom prst="rect">
            <a:avLst/>
          </a:prstGeom>
        </p:spPr>
      </p:pic>
      <p:grpSp>
        <p:nvGrpSpPr>
          <p:cNvPr id="8" name="Group 7"/>
          <p:cNvGrpSpPr/>
          <p:nvPr/>
        </p:nvGrpSpPr>
        <p:grpSpPr>
          <a:xfrm>
            <a:off x="7755376" y="1521607"/>
            <a:ext cx="1134347" cy="3033566"/>
            <a:chOff x="7485755" y="973426"/>
            <a:chExt cx="1229393" cy="3250887"/>
          </a:xfrm>
        </p:grpSpPr>
        <p:pic>
          <p:nvPicPr>
            <p:cNvPr id="4" name="Picture 3" descr="imbuto_2.png"/>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7485755" y="2299180"/>
              <a:ext cx="1229393" cy="1229393"/>
            </a:xfrm>
            <a:prstGeom prst="rect">
              <a:avLst/>
            </a:prstGeom>
          </p:spPr>
        </p:pic>
        <p:pic>
          <p:nvPicPr>
            <p:cNvPr id="5" name="Picture 4" descr="ligand3_bianco.png"/>
            <p:cNvPicPr>
              <a:picLocks noChangeAspect="1"/>
            </p:cNvPicPr>
            <p:nvPr/>
          </p:nvPicPr>
          <p:blipFill rotWithShape="1">
            <a:blip r:embed="rId7">
              <a:extLst>
                <a:ext uri="{28A0092B-C50C-407E-A947-70E740481C1C}">
                  <a14:useLocalDpi xmlns:a14="http://schemas.microsoft.com/office/drawing/2010/main" val="0"/>
                </a:ext>
              </a:extLst>
            </a:blip>
            <a:srcRect t="76845" b="3433"/>
            <a:stretch/>
          </p:blipFill>
          <p:spPr>
            <a:xfrm>
              <a:off x="7560905" y="1418529"/>
              <a:ext cx="1119611" cy="223798"/>
            </a:xfrm>
            <a:prstGeom prst="rect">
              <a:avLst/>
            </a:prstGeom>
          </p:spPr>
        </p:pic>
        <p:pic>
          <p:nvPicPr>
            <p:cNvPr id="10" name="Picture 9" descr="ligand3_bianco.png"/>
            <p:cNvPicPr>
              <a:picLocks noChangeAspect="1"/>
            </p:cNvPicPr>
            <p:nvPr/>
          </p:nvPicPr>
          <p:blipFill rotWithShape="1">
            <a:blip r:embed="rId7">
              <a:extLst>
                <a:ext uri="{28A0092B-C50C-407E-A947-70E740481C1C}">
                  <a14:useLocalDpi xmlns:a14="http://schemas.microsoft.com/office/drawing/2010/main" val="0"/>
                </a:ext>
              </a:extLst>
            </a:blip>
            <a:srcRect t="42472" b="31644"/>
            <a:stretch/>
          </p:blipFill>
          <p:spPr>
            <a:xfrm>
              <a:off x="7560904" y="1634813"/>
              <a:ext cx="1119611" cy="293721"/>
            </a:xfrm>
            <a:prstGeom prst="rect">
              <a:avLst/>
            </a:prstGeom>
          </p:spPr>
        </p:pic>
        <p:pic>
          <p:nvPicPr>
            <p:cNvPr id="11" name="Picture 10" descr="ligand3_bianco.png"/>
            <p:cNvPicPr>
              <a:picLocks noChangeAspect="1"/>
            </p:cNvPicPr>
            <p:nvPr/>
          </p:nvPicPr>
          <p:blipFill rotWithShape="1">
            <a:blip r:embed="rId7">
              <a:extLst>
                <a:ext uri="{28A0092B-C50C-407E-A947-70E740481C1C}">
                  <a14:useLocalDpi xmlns:a14="http://schemas.microsoft.com/office/drawing/2010/main" val="0"/>
                </a:ext>
              </a:extLst>
            </a:blip>
            <a:srcRect b="65897"/>
            <a:stretch/>
          </p:blipFill>
          <p:spPr>
            <a:xfrm>
              <a:off x="7560905" y="1928534"/>
              <a:ext cx="1119611" cy="386984"/>
            </a:xfrm>
            <a:prstGeom prst="rect">
              <a:avLst/>
            </a:prstGeom>
          </p:spPr>
        </p:pic>
        <p:pic>
          <p:nvPicPr>
            <p:cNvPr id="9" name="Picture 8" descr="ligand_png.png"/>
            <p:cNvPicPr>
              <a:picLocks noChangeAspect="1"/>
            </p:cNvPicPr>
            <p:nvPr/>
          </p:nvPicPr>
          <p:blipFill rotWithShape="1">
            <a:blip r:embed="rId8">
              <a:extLst>
                <a:ext uri="{28A0092B-C50C-407E-A947-70E740481C1C}">
                  <a14:useLocalDpi xmlns:a14="http://schemas.microsoft.com/office/drawing/2010/main" val="0"/>
                </a:ext>
              </a:extLst>
            </a:blip>
            <a:srcRect l="30152" b="67163"/>
            <a:stretch/>
          </p:blipFill>
          <p:spPr>
            <a:xfrm>
              <a:off x="7562855" y="973426"/>
              <a:ext cx="400219" cy="236445"/>
            </a:xfrm>
            <a:prstGeom prst="rect">
              <a:avLst/>
            </a:prstGeom>
          </p:spPr>
        </p:pic>
        <p:pic>
          <p:nvPicPr>
            <p:cNvPr id="12" name="Picture 11" descr="ligand_png.png"/>
            <p:cNvPicPr>
              <a:picLocks noChangeAspect="1"/>
            </p:cNvPicPr>
            <p:nvPr/>
          </p:nvPicPr>
          <p:blipFill rotWithShape="1">
            <a:blip r:embed="rId8">
              <a:extLst>
                <a:ext uri="{28A0092B-C50C-407E-A947-70E740481C1C}">
                  <a14:useLocalDpi xmlns:a14="http://schemas.microsoft.com/office/drawing/2010/main" val="0"/>
                </a:ext>
              </a:extLst>
            </a:blip>
            <a:srcRect t="77084" r="24191"/>
            <a:stretch/>
          </p:blipFill>
          <p:spPr>
            <a:xfrm>
              <a:off x="7560905" y="1227653"/>
              <a:ext cx="502491" cy="190876"/>
            </a:xfrm>
            <a:prstGeom prst="rect">
              <a:avLst/>
            </a:prstGeom>
          </p:spPr>
        </p:pic>
        <p:pic>
          <p:nvPicPr>
            <p:cNvPr id="13" name="Picture 12" descr="ligand_png.png"/>
            <p:cNvPicPr>
              <a:picLocks noChangeAspect="1"/>
            </p:cNvPicPr>
            <p:nvPr/>
          </p:nvPicPr>
          <p:blipFill rotWithShape="1">
            <a:blip r:embed="rId8">
              <a:extLst>
                <a:ext uri="{28A0092B-C50C-407E-A947-70E740481C1C}">
                  <a14:useLocalDpi xmlns:a14="http://schemas.microsoft.com/office/drawing/2010/main" val="0"/>
                </a:ext>
              </a:extLst>
            </a:blip>
            <a:srcRect t="41575" b="30417"/>
            <a:stretch/>
          </p:blipFill>
          <p:spPr>
            <a:xfrm>
              <a:off x="8063396" y="1209872"/>
              <a:ext cx="613831" cy="216040"/>
            </a:xfrm>
            <a:prstGeom prst="rect">
              <a:avLst/>
            </a:prstGeom>
          </p:spPr>
        </p:pic>
        <p:pic>
          <p:nvPicPr>
            <p:cNvPr id="14" name="Picture 13" descr="ligand_png.png"/>
            <p:cNvPicPr>
              <a:picLocks noChangeAspect="1"/>
            </p:cNvPicPr>
            <p:nvPr/>
          </p:nvPicPr>
          <p:blipFill rotWithShape="1">
            <a:blip r:embed="rId8">
              <a:extLst>
                <a:ext uri="{28A0092B-C50C-407E-A947-70E740481C1C}">
                  <a14:useLocalDpi xmlns:a14="http://schemas.microsoft.com/office/drawing/2010/main" val="0"/>
                </a:ext>
              </a:extLst>
            </a:blip>
            <a:srcRect t="41575" r="33122" b="30417"/>
            <a:stretch/>
          </p:blipFill>
          <p:spPr>
            <a:xfrm rot="16200000">
              <a:off x="7819428" y="3761525"/>
              <a:ext cx="606434" cy="319142"/>
            </a:xfrm>
            <a:prstGeom prst="rect">
              <a:avLst/>
            </a:prstGeom>
          </p:spPr>
        </p:pic>
        <p:pic>
          <p:nvPicPr>
            <p:cNvPr id="15" name="Picture 14" descr="ligand2_png.png"/>
            <p:cNvPicPr>
              <a:picLocks noChangeAspect="1"/>
            </p:cNvPicPr>
            <p:nvPr/>
          </p:nvPicPr>
          <p:blipFill rotWithShape="1">
            <a:blip r:embed="rId4">
              <a:extLst>
                <a:ext uri="{28A0092B-C50C-407E-A947-70E740481C1C}">
                  <a14:useLocalDpi xmlns:a14="http://schemas.microsoft.com/office/drawing/2010/main" val="0"/>
                </a:ext>
              </a:extLst>
            </a:blip>
            <a:srcRect l="11264" t="68854" r="47598" b="5441"/>
            <a:stretch/>
          </p:blipFill>
          <p:spPr>
            <a:xfrm>
              <a:off x="8282216" y="973426"/>
              <a:ext cx="337886" cy="217321"/>
            </a:xfrm>
            <a:prstGeom prst="rect">
              <a:avLst/>
            </a:prstGeom>
          </p:spPr>
        </p:pic>
      </p:grpSp>
      <p:pic>
        <p:nvPicPr>
          <p:cNvPr id="16" name="Picture 15" descr="MolecularDocking.png"/>
          <p:cNvPicPr>
            <a:picLocks noChangeAspect="1"/>
          </p:cNvPicPr>
          <p:nvPr/>
        </p:nvPicPr>
        <p:blipFill rotWithShape="1">
          <a:blip r:embed="rId9">
            <a:extLst>
              <a:ext uri="{28A0092B-C50C-407E-A947-70E740481C1C}">
                <a14:useLocalDpi xmlns:a14="http://schemas.microsoft.com/office/drawing/2010/main" val="0"/>
              </a:ext>
            </a:extLst>
          </a:blip>
          <a:srcRect l="4259" r="3666" b="9464"/>
          <a:stretch/>
        </p:blipFill>
        <p:spPr>
          <a:xfrm>
            <a:off x="4434332" y="1225808"/>
            <a:ext cx="2566433" cy="737787"/>
          </a:xfrm>
          <a:prstGeom prst="rect">
            <a:avLst/>
          </a:prstGeom>
        </p:spPr>
      </p:pic>
      <p:sp>
        <p:nvSpPr>
          <p:cNvPr id="20" name="Can 19"/>
          <p:cNvSpPr/>
          <p:nvPr/>
        </p:nvSpPr>
        <p:spPr>
          <a:xfrm>
            <a:off x="7551187" y="778915"/>
            <a:ext cx="1528859" cy="678889"/>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lIns="68579" tIns="34289" rIns="68579" bIns="34289" rtlCol="0" anchor="ctr"/>
          <a:lstStyle/>
          <a:p>
            <a:pPr algn="ctr"/>
            <a:r>
              <a:rPr lang="en-US" sz="1200" b="1" dirty="0"/>
              <a:t>Tangible Chemical Space: 300 Bio</a:t>
            </a:r>
          </a:p>
        </p:txBody>
      </p:sp>
      <p:pic>
        <p:nvPicPr>
          <p:cNvPr id="22" name="Immagine 21">
            <a:extLst>
              <a:ext uri="{FF2B5EF4-FFF2-40B4-BE49-F238E27FC236}">
                <a16:creationId xmlns:a16="http://schemas.microsoft.com/office/drawing/2014/main" id="{5C78C640-7239-48DF-9345-30367EEAD56A}"/>
              </a:ext>
            </a:extLst>
          </p:cNvPr>
          <p:cNvPicPr>
            <a:picLocks noChangeAspect="1"/>
          </p:cNvPicPr>
          <p:nvPr/>
        </p:nvPicPr>
        <p:blipFill rotWithShape="1">
          <a:blip r:embed="rId10"/>
          <a:srcRect t="26514" b="28643"/>
          <a:stretch/>
        </p:blipFill>
        <p:spPr>
          <a:xfrm>
            <a:off x="5210281" y="4733925"/>
            <a:ext cx="1285250" cy="324054"/>
          </a:xfrm>
          <a:prstGeom prst="rect">
            <a:avLst/>
          </a:prstGeom>
        </p:spPr>
      </p:pic>
      <p:pic>
        <p:nvPicPr>
          <p:cNvPr id="23" name="WhatsApp Video 2020-06-29 at 15.01.30.mp4" descr="WhatsApp Video 2020-06-29 at 15.01.30.mp4">
            <a:hlinkClick r:id="" action="ppaction://media"/>
            <a:extLst>
              <a:ext uri="{FF2B5EF4-FFF2-40B4-BE49-F238E27FC236}">
                <a16:creationId xmlns:a16="http://schemas.microsoft.com/office/drawing/2014/main" id="{D39338D1-099E-054A-BD5F-1209AF66C22E}"/>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434332" y="2412866"/>
            <a:ext cx="2707212" cy="1657476"/>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9D559BDD-7D62-4BB7-AC0B-26855AE77465}"/>
              </a:ext>
            </a:extLst>
          </p:cNvPr>
          <p:cNvSpPr txBox="1"/>
          <p:nvPr/>
        </p:nvSpPr>
        <p:spPr>
          <a:xfrm>
            <a:off x="-3331" y="1975782"/>
            <a:ext cx="4897121" cy="1969770"/>
          </a:xfrm>
          <a:prstGeom prst="rect">
            <a:avLst/>
          </a:prstGeom>
          <a:noFill/>
        </p:spPr>
        <p:txBody>
          <a:bodyPr wrap="square" rtlCol="0">
            <a:spAutoFit/>
          </a:bodyPr>
          <a:lstStyle/>
          <a:p>
            <a:r>
              <a:rPr lang="it-IT" sz="2000" i="1" dirty="0" err="1"/>
              <a:t>Geometrical</a:t>
            </a:r>
            <a:r>
              <a:rPr lang="it-IT" sz="2000" i="1" dirty="0"/>
              <a:t> </a:t>
            </a:r>
            <a:r>
              <a:rPr lang="it-IT" sz="2000" i="1" dirty="0" err="1"/>
              <a:t>approaches</a:t>
            </a:r>
            <a:r>
              <a:rPr lang="it-IT" sz="2000" i="1" dirty="0"/>
              <a:t> </a:t>
            </a:r>
            <a:r>
              <a:rPr lang="it-IT" sz="2000" i="1" dirty="0" err="1"/>
              <a:t>require</a:t>
            </a:r>
            <a:r>
              <a:rPr lang="it-IT" sz="2000" i="1" dirty="0"/>
              <a:t> </a:t>
            </a:r>
          </a:p>
          <a:p>
            <a:r>
              <a:rPr lang="it-IT" sz="2000" i="1" dirty="0"/>
              <a:t>a </a:t>
            </a:r>
            <a:r>
              <a:rPr lang="it-IT" sz="2000" i="1" dirty="0" err="1"/>
              <a:t>shape-bias</a:t>
            </a:r>
            <a:r>
              <a:rPr lang="it-IT" sz="2000" i="1" dirty="0"/>
              <a:t> </a:t>
            </a:r>
            <a:r>
              <a:rPr lang="it-IT" sz="2000" i="1" dirty="0" err="1"/>
              <a:t>removal</a:t>
            </a:r>
            <a:r>
              <a:rPr lang="it-IT" sz="2000" i="1" dirty="0"/>
              <a:t>.</a:t>
            </a:r>
          </a:p>
          <a:p>
            <a:endParaRPr lang="it-IT" dirty="0"/>
          </a:p>
          <a:p>
            <a:r>
              <a:rPr lang="it-IT" sz="1600" dirty="0"/>
              <a:t>The </a:t>
            </a:r>
            <a:r>
              <a:rPr lang="it-IT" sz="1600" dirty="0" err="1"/>
              <a:t>initial</a:t>
            </a:r>
            <a:r>
              <a:rPr lang="it-IT" sz="1600" dirty="0"/>
              <a:t> </a:t>
            </a:r>
            <a:r>
              <a:rPr lang="it-IT" sz="1600" dirty="0" err="1"/>
              <a:t>shape</a:t>
            </a:r>
            <a:r>
              <a:rPr lang="it-IT" sz="1600" dirty="0"/>
              <a:t> impacts the </a:t>
            </a:r>
            <a:r>
              <a:rPr lang="it-IT" sz="1600" dirty="0" err="1"/>
              <a:t>final</a:t>
            </a:r>
            <a:r>
              <a:rPr lang="it-IT" sz="1600" dirty="0"/>
              <a:t> docking </a:t>
            </a:r>
            <a:r>
              <a:rPr lang="it-IT" sz="1600" dirty="0" err="1"/>
              <a:t>quality</a:t>
            </a:r>
            <a:r>
              <a:rPr lang="it-IT" sz="1600" dirty="0"/>
              <a:t>.</a:t>
            </a:r>
          </a:p>
          <a:p>
            <a:r>
              <a:rPr lang="it-IT" sz="1600" dirty="0" err="1"/>
              <a:t>This</a:t>
            </a:r>
            <a:r>
              <a:rPr lang="it-IT" sz="1600" dirty="0"/>
              <a:t> </a:t>
            </a:r>
            <a:r>
              <a:rPr lang="it-IT" sz="1600" dirty="0" err="1"/>
              <a:t>removal</a:t>
            </a:r>
            <a:r>
              <a:rPr lang="it-IT" sz="1600" dirty="0"/>
              <a:t> takes </a:t>
            </a:r>
            <a:r>
              <a:rPr lang="it-IT" sz="1600" dirty="0" err="1"/>
              <a:t>as</a:t>
            </a:r>
            <a:r>
              <a:rPr lang="it-IT" sz="1600" dirty="0"/>
              <a:t> </a:t>
            </a:r>
            <a:r>
              <a:rPr lang="it-IT" sz="1600" dirty="0" err="1"/>
              <a:t>much</a:t>
            </a:r>
            <a:r>
              <a:rPr lang="it-IT" sz="1600" dirty="0"/>
              <a:t> </a:t>
            </a:r>
            <a:r>
              <a:rPr lang="it-IT" sz="1600" dirty="0" err="1"/>
              <a:t>as</a:t>
            </a:r>
            <a:r>
              <a:rPr lang="it-IT" sz="1600" dirty="0"/>
              <a:t> the docking.</a:t>
            </a:r>
          </a:p>
          <a:p>
            <a:endParaRPr lang="it-IT" sz="1600" dirty="0"/>
          </a:p>
          <a:p>
            <a:r>
              <a:rPr lang="it-IT" sz="1600" dirty="0" err="1"/>
              <a:t>Induced</a:t>
            </a:r>
            <a:r>
              <a:rPr lang="it-IT" sz="1600" dirty="0"/>
              <a:t> by </a:t>
            </a:r>
            <a:r>
              <a:rPr lang="en-US" sz="1600" dirty="0"/>
              <a:t>SMILE-to-3D tool</a:t>
            </a:r>
            <a:r>
              <a:rPr lang="it-IT" sz="1600" dirty="0"/>
              <a:t>s. </a:t>
            </a:r>
            <a:endParaRPr lang="en-GB" sz="1600" dirty="0"/>
          </a:p>
        </p:txBody>
      </p:sp>
    </p:spTree>
    <p:extLst>
      <p:ext uri="{BB962C8B-B14F-4D97-AF65-F5344CB8AC3E}">
        <p14:creationId xmlns:p14="http://schemas.microsoft.com/office/powerpoint/2010/main" val="21632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3"/>
                                        </p:tgtEl>
                                      </p:cBhvr>
                                    </p:cmd>
                                  </p:childTnLst>
                                </p:cTn>
                              </p:par>
                            </p:childTnLst>
                          </p:cTn>
                        </p:par>
                      </p:childTnLst>
                    </p:cTn>
                  </p:par>
                </p:childTnLst>
              </p:cTn>
              <p:nextCondLst>
                <p:cond evt="onClick" delay="0">
                  <p:tgtEl>
                    <p:spTgt spid="23"/>
                  </p:tgtEl>
                </p:cond>
              </p:nextCondLst>
            </p:seq>
            <p:video>
              <p:cMediaNode vol="80000">
                <p:cTn id="12" repeatCount="indefinite" fill="hold" display="0">
                  <p:stCondLst>
                    <p:cond delay="indefinite"/>
                  </p:stCondLst>
                </p:cTn>
                <p:tgtEl>
                  <p:spTgt spid="2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104375"/>
            <a:ext cx="8599199" cy="439911"/>
          </a:xfrm>
        </p:spPr>
        <p:txBody>
          <a:bodyPr>
            <a:normAutofit fontScale="90000"/>
          </a:bodyPr>
          <a:lstStyle/>
          <a:p>
            <a:r>
              <a:rPr lang="en-US" dirty="0"/>
              <a:t>Problem Definition</a:t>
            </a:r>
          </a:p>
        </p:txBody>
      </p:sp>
      <p:sp>
        <p:nvSpPr>
          <p:cNvPr id="4" name="Slide Number Placeholder 3"/>
          <p:cNvSpPr>
            <a:spLocks noGrp="1"/>
          </p:cNvSpPr>
          <p:nvPr>
            <p:ph type="sldNum" sz="quarter" idx="12"/>
          </p:nvPr>
        </p:nvSpPr>
        <p:spPr/>
        <p:txBody>
          <a:bodyPr/>
          <a:lstStyle/>
          <a:p>
            <a:fld id="{1BFAA7B6-E12E-AE48-80E0-088DF884C17E}" type="slidenum">
              <a:rPr lang="en-US" smtClean="0"/>
              <a:t>3</a:t>
            </a:fld>
            <a:endParaRPr lang="en-US"/>
          </a:p>
        </p:txBody>
      </p:sp>
      <p:pic>
        <p:nvPicPr>
          <p:cNvPr id="6" name="Immagine 8"/>
          <p:cNvPicPr>
            <a:picLocks noChangeAspect="1"/>
          </p:cNvPicPr>
          <p:nvPr/>
        </p:nvPicPr>
        <p:blipFill rotWithShape="1">
          <a:blip r:embed="rId2">
            <a:extLst>
              <a:ext uri="{28A0092B-C50C-407E-A947-70E740481C1C}">
                <a14:useLocalDpi xmlns:a14="http://schemas.microsoft.com/office/drawing/2010/main" val="0"/>
              </a:ext>
            </a:extLst>
          </a:blip>
          <a:srcRect t="17092"/>
          <a:stretch/>
        </p:blipFill>
        <p:spPr>
          <a:xfrm>
            <a:off x="2356043" y="2376297"/>
            <a:ext cx="3680657" cy="2288661"/>
          </a:xfrm>
          <a:prstGeom prst="rect">
            <a:avLst/>
          </a:prstGeom>
        </p:spPr>
      </p:pic>
      <p:grpSp>
        <p:nvGrpSpPr>
          <p:cNvPr id="7" name="Group 6"/>
          <p:cNvGrpSpPr/>
          <p:nvPr/>
        </p:nvGrpSpPr>
        <p:grpSpPr>
          <a:xfrm>
            <a:off x="3664901" y="1759718"/>
            <a:ext cx="1294020" cy="1467109"/>
            <a:chOff x="5096197" y="816609"/>
            <a:chExt cx="1294020" cy="1467109"/>
          </a:xfrm>
        </p:grpSpPr>
        <p:grpSp>
          <p:nvGrpSpPr>
            <p:cNvPr id="8" name="Group 7"/>
            <p:cNvGrpSpPr/>
            <p:nvPr/>
          </p:nvGrpSpPr>
          <p:grpSpPr>
            <a:xfrm>
              <a:off x="5096197" y="1709175"/>
              <a:ext cx="1294020" cy="574543"/>
              <a:chOff x="5096197" y="1709175"/>
              <a:chExt cx="1294020" cy="574543"/>
            </a:xfrm>
          </p:grpSpPr>
          <p:cxnSp>
            <p:nvCxnSpPr>
              <p:cNvPr id="13" name="Straight Connector 12"/>
              <p:cNvCxnSpPr/>
              <p:nvPr/>
            </p:nvCxnSpPr>
            <p:spPr>
              <a:xfrm>
                <a:off x="5096197" y="1709175"/>
                <a:ext cx="167744" cy="207657"/>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6102656" y="2140463"/>
                <a:ext cx="287561" cy="136426"/>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636144" y="2171774"/>
                <a:ext cx="108000" cy="11194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5423697" y="816609"/>
              <a:ext cx="966520" cy="616579"/>
            </a:xfrm>
            <a:prstGeom prst="rect">
              <a:avLst/>
            </a:prstGeom>
            <a:noFill/>
          </p:spPr>
          <p:txBody>
            <a:bodyPr wrap="square" rtlCol="0">
              <a:spAutoFit/>
            </a:bodyPr>
            <a:lstStyle/>
            <a:p>
              <a:pPr algn="ctr">
                <a:lnSpc>
                  <a:spcPct val="80000"/>
                </a:lnSpc>
              </a:pPr>
              <a:r>
                <a:rPr lang="en-US" sz="1400" b="1" dirty="0">
                  <a:solidFill>
                    <a:srgbClr val="FF0000"/>
                  </a:solidFill>
                </a:rPr>
                <a:t>Set of</a:t>
              </a:r>
              <a:br>
                <a:rPr lang="en-US" sz="1400" b="1" dirty="0">
                  <a:solidFill>
                    <a:srgbClr val="FF0000"/>
                  </a:solidFill>
                </a:rPr>
              </a:br>
              <a:r>
                <a:rPr lang="en-US" sz="1400" b="1" dirty="0" err="1">
                  <a:solidFill>
                    <a:srgbClr val="FF0000"/>
                  </a:solidFill>
                </a:rPr>
                <a:t>Rotable</a:t>
              </a:r>
              <a:r>
                <a:rPr lang="en-US" sz="1400" b="1" dirty="0">
                  <a:solidFill>
                    <a:srgbClr val="FF0000"/>
                  </a:solidFill>
                </a:rPr>
                <a:t> </a:t>
              </a:r>
              <a:br>
                <a:rPr lang="en-US" sz="1400" b="1" dirty="0">
                  <a:solidFill>
                    <a:srgbClr val="FF0000"/>
                  </a:solidFill>
                </a:rPr>
              </a:br>
              <a:r>
                <a:rPr lang="en-US" sz="1400" b="1" dirty="0">
                  <a:solidFill>
                    <a:srgbClr val="FF0000"/>
                  </a:solidFill>
                </a:rPr>
                <a:t>Bonds</a:t>
              </a:r>
            </a:p>
          </p:txBody>
        </p:sp>
        <p:cxnSp>
          <p:nvCxnSpPr>
            <p:cNvPr id="10" name="Straight Arrow Connector 9"/>
            <p:cNvCxnSpPr>
              <a:stCxn id="9" idx="2"/>
            </p:cNvCxnSpPr>
            <p:nvPr/>
          </p:nvCxnSpPr>
          <p:spPr>
            <a:xfrm flipH="1">
              <a:off x="5208026" y="1433188"/>
              <a:ext cx="698931" cy="371829"/>
            </a:xfrm>
            <a:prstGeom prst="straightConnector1">
              <a:avLst/>
            </a:prstGeom>
            <a:ln>
              <a:solidFill>
                <a:schemeClr val="bg1">
                  <a:lumMod val="50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744144" y="1433188"/>
              <a:ext cx="162813" cy="738586"/>
            </a:xfrm>
            <a:prstGeom prst="straightConnector1">
              <a:avLst/>
            </a:prstGeom>
            <a:ln>
              <a:solidFill>
                <a:schemeClr val="bg1">
                  <a:lumMod val="50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906957" y="1433188"/>
              <a:ext cx="366266" cy="738586"/>
            </a:xfrm>
            <a:prstGeom prst="straightConnector1">
              <a:avLst/>
            </a:prstGeom>
            <a:ln>
              <a:solidFill>
                <a:schemeClr val="bg1">
                  <a:lumMod val="50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a:off x="4671360" y="3083572"/>
            <a:ext cx="287561" cy="136426"/>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rot="1512930">
            <a:off x="2707457" y="2571505"/>
            <a:ext cx="2307833" cy="1148765"/>
          </a:xfrm>
          <a:prstGeom prst="ellipse">
            <a:avLst/>
          </a:prstGeom>
          <a:solidFill>
            <a:schemeClr val="accent4">
              <a:lumMod val="60000"/>
              <a:lumOff val="40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793328" y="2180745"/>
            <a:ext cx="1243372" cy="271869"/>
          </a:xfrm>
          <a:prstGeom prst="rect">
            <a:avLst/>
          </a:prstGeom>
          <a:noFill/>
        </p:spPr>
        <p:txBody>
          <a:bodyPr wrap="square" rtlCol="0">
            <a:spAutoFit/>
          </a:bodyPr>
          <a:lstStyle/>
          <a:p>
            <a:pPr algn="ctr">
              <a:lnSpc>
                <a:spcPct val="80000"/>
              </a:lnSpc>
            </a:pPr>
            <a:r>
              <a:rPr lang="en-US" sz="1400" b="1" dirty="0" err="1">
                <a:solidFill>
                  <a:schemeClr val="accent3">
                    <a:lumMod val="75000"/>
                  </a:schemeClr>
                </a:solidFill>
              </a:rPr>
              <a:t>Fragment_R</a:t>
            </a:r>
            <a:endParaRPr lang="en-US" sz="1400" b="1" dirty="0">
              <a:solidFill>
                <a:schemeClr val="accent3">
                  <a:lumMod val="75000"/>
                </a:schemeClr>
              </a:solidFill>
            </a:endParaRPr>
          </a:p>
        </p:txBody>
      </p:sp>
      <p:sp>
        <p:nvSpPr>
          <p:cNvPr id="19" name="TextBox 18"/>
          <p:cNvSpPr txBox="1"/>
          <p:nvPr/>
        </p:nvSpPr>
        <p:spPr>
          <a:xfrm>
            <a:off x="2677201" y="2104428"/>
            <a:ext cx="1243372" cy="271869"/>
          </a:xfrm>
          <a:prstGeom prst="rect">
            <a:avLst/>
          </a:prstGeom>
          <a:noFill/>
        </p:spPr>
        <p:txBody>
          <a:bodyPr wrap="square" rtlCol="0">
            <a:spAutoFit/>
          </a:bodyPr>
          <a:lstStyle/>
          <a:p>
            <a:pPr algn="ctr">
              <a:lnSpc>
                <a:spcPct val="80000"/>
              </a:lnSpc>
            </a:pPr>
            <a:r>
              <a:rPr lang="en-US" sz="1400" b="1" dirty="0" err="1">
                <a:solidFill>
                  <a:schemeClr val="accent4">
                    <a:lumMod val="60000"/>
                    <a:lumOff val="40000"/>
                  </a:schemeClr>
                </a:solidFill>
              </a:rPr>
              <a:t>Fragment_L</a:t>
            </a:r>
            <a:endParaRPr lang="en-US" sz="1400" b="1" dirty="0">
              <a:solidFill>
                <a:schemeClr val="accent4">
                  <a:lumMod val="60000"/>
                  <a:lumOff val="40000"/>
                </a:schemeClr>
              </a:solidFill>
            </a:endParaRPr>
          </a:p>
        </p:txBody>
      </p:sp>
      <p:pic>
        <p:nvPicPr>
          <p:cNvPr id="20" name="Picture 19" descr="26e5f52fb8c6201ef7f2850042b6b72e.png"/>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0634246">
            <a:off x="5619787" y="2528177"/>
            <a:ext cx="206621" cy="471845"/>
          </a:xfrm>
          <a:prstGeom prst="rect">
            <a:avLst/>
          </a:prstGeom>
        </p:spPr>
      </p:pic>
      <p:sp>
        <p:nvSpPr>
          <p:cNvPr id="21" name="Oval 20"/>
          <p:cNvSpPr/>
          <p:nvPr/>
        </p:nvSpPr>
        <p:spPr>
          <a:xfrm>
            <a:off x="4841927" y="2452614"/>
            <a:ext cx="979672" cy="982377"/>
          </a:xfrm>
          <a:prstGeom prst="ellipse">
            <a:avLst/>
          </a:prstGeom>
          <a:solidFill>
            <a:schemeClr val="accent3">
              <a:lumMod val="7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26e5f52fb8c6201ef7f2850042b6b72e.png"/>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0634246">
            <a:off x="4812390" y="2868096"/>
            <a:ext cx="206621" cy="471845"/>
          </a:xfrm>
          <a:prstGeom prst="rect">
            <a:avLst/>
          </a:prstGeom>
        </p:spPr>
      </p:pic>
      <mc:AlternateContent xmlns:mc="http://schemas.openxmlformats.org/markup-compatibility/2006" xmlns:a14="http://schemas.microsoft.com/office/drawing/2010/main">
        <mc:Choice Requires="a14">
          <p:sp>
            <p:nvSpPr>
              <p:cNvPr id="30" name="TextBox 29"/>
              <p:cNvSpPr txBox="1"/>
              <p:nvPr/>
            </p:nvSpPr>
            <p:spPr>
              <a:xfrm>
                <a:off x="5830669" y="2508782"/>
                <a:ext cx="528401"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C0504D"/>
                              </a:solidFill>
                              <a:latin typeface="Cambria Math" panose="02040503050406030204" pitchFamily="18" charset="0"/>
                            </a:rPr>
                          </m:ctrlPr>
                        </m:sSubPr>
                        <m:e>
                          <m:r>
                            <m:rPr>
                              <m:nor/>
                            </m:rPr>
                            <a:rPr lang="en-US" sz="2800" dirty="0">
                              <a:solidFill>
                                <a:srgbClr val="C0504D"/>
                              </a:solidFill>
                            </a:rPr>
                            <m:t>θ</m:t>
                          </m:r>
                        </m:e>
                        <m:sub>
                          <m:r>
                            <a:rPr lang="it-IT" sz="2800" b="0" i="1" smtClean="0">
                              <a:solidFill>
                                <a:srgbClr val="C0504D"/>
                              </a:solidFill>
                              <a:latin typeface="Cambria Math" panose="02040503050406030204" pitchFamily="18" charset="0"/>
                            </a:rPr>
                            <m:t>𝑖</m:t>
                          </m:r>
                        </m:sub>
                      </m:sSub>
                    </m:oMath>
                  </m:oMathPara>
                </a14:m>
                <a:endParaRPr lang="en-US" sz="2800" baseline="30000" dirty="0">
                  <a:solidFill>
                    <a:schemeClr val="accent2"/>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830669" y="2508782"/>
                <a:ext cx="528401" cy="513282"/>
              </a:xfrm>
              <a:prstGeom prst="rect">
                <a:avLst/>
              </a:prstGeom>
              <a:blipFill>
                <a:blip r:embed="rId4"/>
                <a:stretch>
                  <a:fillRect/>
                </a:stretch>
              </a:blipFill>
            </p:spPr>
            <p:txBody>
              <a:bodyPr/>
              <a:lstStyle/>
              <a:p>
                <a:r>
                  <a:rPr lang="en-GB">
                    <a:noFill/>
                  </a:rPr>
                  <a:t> </a:t>
                </a:r>
              </a:p>
            </p:txBody>
          </p:sp>
        </mc:Fallback>
      </mc:AlternateContent>
      <p:grpSp>
        <p:nvGrpSpPr>
          <p:cNvPr id="33" name="Group 32"/>
          <p:cNvGrpSpPr/>
          <p:nvPr/>
        </p:nvGrpSpPr>
        <p:grpSpPr>
          <a:xfrm>
            <a:off x="6431643" y="2800248"/>
            <a:ext cx="2255157" cy="1512975"/>
            <a:chOff x="6431643" y="2759610"/>
            <a:chExt cx="2255157" cy="1512975"/>
          </a:xfrm>
        </p:grpSpPr>
        <mc:AlternateContent xmlns:mc="http://schemas.openxmlformats.org/markup-compatibility/2006" xmlns:a14="http://schemas.microsoft.com/office/drawing/2010/main">
          <mc:Choice Requires="a14">
            <p:sp>
              <p:nvSpPr>
                <p:cNvPr id="31" name="TextBox 30"/>
                <p:cNvSpPr txBox="1"/>
                <p:nvPr/>
              </p:nvSpPr>
              <p:spPr>
                <a:xfrm>
                  <a:off x="6431643" y="3749365"/>
                  <a:ext cx="2255157" cy="523220"/>
                </a:xfrm>
                <a:prstGeom prst="rect">
                  <a:avLst/>
                </a:prstGeom>
                <a:noFill/>
              </p:spPr>
              <p:txBody>
                <a:bodyPr wrap="square" rtlCol="0">
                  <a:spAutoFit/>
                </a:bodyPr>
                <a:lstStyle/>
                <a:p>
                  <a14:m>
                    <m:oMath xmlns:m="http://schemas.openxmlformats.org/officeDocument/2006/math">
                      <m:r>
                        <m:rPr>
                          <m:nor/>
                        </m:rPr>
                        <a:rPr lang="en-US" sz="2800" dirty="0" smtClean="0">
                          <a:solidFill>
                            <a:srgbClr val="C0504D"/>
                          </a:solidFill>
                        </a:rPr>
                        <m:t>θ</m:t>
                      </m:r>
                      <m:r>
                        <a:rPr lang="en-US" sz="2800" i="1" dirty="0">
                          <a:solidFill>
                            <a:srgbClr val="C0504D"/>
                          </a:solidFill>
                          <a:latin typeface="Cambria Math" panose="02040503050406030204" pitchFamily="18" charset="0"/>
                        </a:rPr>
                        <m:t> </m:t>
                      </m:r>
                    </m:oMath>
                  </a14:m>
                  <a:r>
                    <a:rPr lang="en-US" sz="2800" dirty="0">
                      <a:solidFill>
                        <a:srgbClr val="C0504D"/>
                      </a:solidFill>
                    </a:rPr>
                    <a:t>=[</a:t>
                  </a:r>
                  <a14:m>
                    <m:oMath xmlns:m="http://schemas.openxmlformats.org/officeDocument/2006/math">
                      <m:sSub>
                        <m:sSubPr>
                          <m:ctrlPr>
                            <a:rPr lang="en-US" sz="2800" i="1">
                              <a:solidFill>
                                <a:srgbClr val="C0504D"/>
                              </a:solidFill>
                              <a:latin typeface="Cambria Math" panose="02040503050406030204" pitchFamily="18" charset="0"/>
                            </a:rPr>
                          </m:ctrlPr>
                        </m:sSubPr>
                        <m:e>
                          <m:r>
                            <m:rPr>
                              <m:nor/>
                            </m:rPr>
                            <a:rPr lang="en-US" sz="2800" dirty="0">
                              <a:solidFill>
                                <a:srgbClr val="C0504D"/>
                              </a:solidFill>
                            </a:rPr>
                            <m:t>θ</m:t>
                          </m:r>
                        </m:e>
                        <m:sub>
                          <m:r>
                            <a:rPr lang="it-IT" sz="2800" b="0" i="1" dirty="0" smtClean="0">
                              <a:solidFill>
                                <a:srgbClr val="C0504D"/>
                              </a:solidFill>
                              <a:latin typeface="Cambria Math" panose="02040503050406030204" pitchFamily="18" charset="0"/>
                            </a:rPr>
                            <m:t>1</m:t>
                          </m:r>
                        </m:sub>
                      </m:sSub>
                    </m:oMath>
                  </a14:m>
                  <a:r>
                    <a:rPr lang="en-US" sz="2800" dirty="0">
                      <a:solidFill>
                        <a:srgbClr val="C0504D"/>
                      </a:solidFill>
                    </a:rPr>
                    <a:t>,…, </a:t>
                  </a:r>
                  <a14:m>
                    <m:oMath xmlns:m="http://schemas.openxmlformats.org/officeDocument/2006/math">
                      <m:sSub>
                        <m:sSubPr>
                          <m:ctrlPr>
                            <a:rPr lang="en-US" sz="2800" i="1">
                              <a:solidFill>
                                <a:srgbClr val="C0504D"/>
                              </a:solidFill>
                              <a:latin typeface="Cambria Math" panose="02040503050406030204" pitchFamily="18" charset="0"/>
                            </a:rPr>
                          </m:ctrlPr>
                        </m:sSubPr>
                        <m:e>
                          <m:r>
                            <m:rPr>
                              <m:nor/>
                            </m:rPr>
                            <a:rPr lang="en-US" sz="2800" dirty="0">
                              <a:solidFill>
                                <a:srgbClr val="C0504D"/>
                              </a:solidFill>
                            </a:rPr>
                            <m:t>θ</m:t>
                          </m:r>
                        </m:e>
                        <m:sub>
                          <m:r>
                            <a:rPr lang="it-IT" sz="2800" b="0" i="1" dirty="0" smtClean="0">
                              <a:solidFill>
                                <a:srgbClr val="C0504D"/>
                              </a:solidFill>
                              <a:latin typeface="Cambria Math" panose="02040503050406030204" pitchFamily="18" charset="0"/>
                            </a:rPr>
                            <m:t>𝑀</m:t>
                          </m:r>
                        </m:sub>
                      </m:sSub>
                    </m:oMath>
                  </a14:m>
                  <a:r>
                    <a:rPr lang="en-US" sz="2800" dirty="0">
                      <a:solidFill>
                        <a:srgbClr val="C0504D"/>
                      </a:solidFill>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6431643" y="3749365"/>
                  <a:ext cx="2255157" cy="523220"/>
                </a:xfrm>
                <a:prstGeom prst="rect">
                  <a:avLst/>
                </a:prstGeom>
                <a:blipFill>
                  <a:blip r:embed="rId5"/>
                  <a:stretch>
                    <a:fillRect t="-11628" r="-541" b="-32558"/>
                  </a:stretch>
                </a:blipFill>
              </p:spPr>
              <p:txBody>
                <a:bodyPr/>
                <a:lstStyle/>
                <a:p>
                  <a:r>
                    <a:rPr lang="en-GB">
                      <a:noFill/>
                    </a:rPr>
                    <a:t> </a:t>
                  </a:r>
                </a:p>
              </p:txBody>
            </p:sp>
          </mc:Fallback>
        </mc:AlternateContent>
        <p:sp>
          <p:nvSpPr>
            <p:cNvPr id="32" name="Bent Arrow 31"/>
            <p:cNvSpPr/>
            <p:nvPr/>
          </p:nvSpPr>
          <p:spPr>
            <a:xfrm rot="5400000">
              <a:off x="6598543" y="2592710"/>
              <a:ext cx="988786" cy="1322586"/>
            </a:xfrm>
            <a:prstGeom prst="bentArrow">
              <a:avLst>
                <a:gd name="adj1" fmla="val 16743"/>
                <a:gd name="adj2" fmla="val 20872"/>
                <a:gd name="adj3" fmla="val 25000"/>
                <a:gd name="adj4" fmla="val 43750"/>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7" name="Immagine 26">
            <a:extLst>
              <a:ext uri="{FF2B5EF4-FFF2-40B4-BE49-F238E27FC236}">
                <a16:creationId xmlns:a16="http://schemas.microsoft.com/office/drawing/2014/main" id="{7D69EF2D-A393-4441-A823-9763C67B675B}"/>
              </a:ext>
            </a:extLst>
          </p:cNvPr>
          <p:cNvPicPr>
            <a:picLocks noChangeAspect="1"/>
          </p:cNvPicPr>
          <p:nvPr/>
        </p:nvPicPr>
        <p:blipFill rotWithShape="1">
          <a:blip r:embed="rId6"/>
          <a:srcRect t="26514" b="28643"/>
          <a:stretch/>
        </p:blipFill>
        <p:spPr>
          <a:xfrm>
            <a:off x="5210281" y="4733925"/>
            <a:ext cx="1285250" cy="324054"/>
          </a:xfrm>
          <a:prstGeom prst="rect">
            <a:avLst/>
          </a:prstGeom>
        </p:spPr>
      </p:pic>
      <p:sp>
        <p:nvSpPr>
          <p:cNvPr id="29" name="Rettangolo 23">
            <a:extLst>
              <a:ext uri="{FF2B5EF4-FFF2-40B4-BE49-F238E27FC236}">
                <a16:creationId xmlns:a16="http://schemas.microsoft.com/office/drawing/2014/main" id="{F2D2AB38-5F2A-4F95-94FF-9B1C66FE9450}"/>
              </a:ext>
            </a:extLst>
          </p:cNvPr>
          <p:cNvSpPr/>
          <p:nvPr/>
        </p:nvSpPr>
        <p:spPr>
          <a:xfrm>
            <a:off x="141543" y="988482"/>
            <a:ext cx="8873763" cy="707886"/>
          </a:xfrm>
          <a:prstGeom prst="rect">
            <a:avLst/>
          </a:prstGeom>
          <a:ln w="19050">
            <a:solidFill>
              <a:schemeClr val="accent1"/>
            </a:solidFill>
          </a:ln>
        </p:spPr>
        <p:txBody>
          <a:bodyPr wrap="square">
            <a:spAutoFit/>
          </a:bodyPr>
          <a:lstStyle/>
          <a:p>
            <a:pPr algn="ctr"/>
            <a:r>
              <a:rPr lang="en-US" sz="2000" b="1" dirty="0"/>
              <a:t>Objective</a:t>
            </a:r>
            <a:r>
              <a:rPr lang="en-US" sz="2000" dirty="0"/>
              <a:t>:  </a:t>
            </a:r>
            <a:r>
              <a:rPr lang="en-US" sz="2000" b="1" dirty="0"/>
              <a:t>find</a:t>
            </a:r>
            <a:r>
              <a:rPr lang="en-US" sz="2000" dirty="0"/>
              <a:t> the unfolded </a:t>
            </a:r>
            <a:r>
              <a:rPr lang="en-US" sz="2000" b="1" dirty="0"/>
              <a:t>torsion configuration</a:t>
            </a:r>
            <a:r>
              <a:rPr lang="en-US" sz="2000" dirty="0"/>
              <a:t> that maximizes the molecular volume, or equivalently, that </a:t>
            </a:r>
            <a:r>
              <a:rPr lang="en-US" sz="2000" b="1" dirty="0"/>
              <a:t>maximizes the distances between fragments.</a:t>
            </a:r>
            <a:endParaRPr lang="it-IT" sz="2000" b="1" dirty="0"/>
          </a:p>
        </p:txBody>
      </p:sp>
    </p:spTree>
    <p:extLst>
      <p:ext uri="{BB962C8B-B14F-4D97-AF65-F5344CB8AC3E}">
        <p14:creationId xmlns:p14="http://schemas.microsoft.com/office/powerpoint/2010/main" val="18582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p:bldP spid="19" grpId="0"/>
      <p:bldP spid="19" grpId="1"/>
      <p:bldP spid="21"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p:cNvSpPr>
            <a:spLocks noGrp="1"/>
          </p:cNvSpPr>
          <p:nvPr>
            <p:ph idx="1"/>
          </p:nvPr>
        </p:nvSpPr>
        <p:spPr>
          <a:xfrm>
            <a:off x="541515" y="921810"/>
            <a:ext cx="8323726" cy="3642124"/>
          </a:xfrm>
        </p:spPr>
        <p:txBody>
          <a:bodyPr>
            <a:normAutofit/>
          </a:bodyPr>
          <a:lstStyle/>
          <a:p>
            <a:r>
              <a:rPr lang="en-GB" sz="1800" dirty="0">
                <a:effectLst/>
                <a:latin typeface="Arial" panose="020B0604020202020204" pitchFamily="34" charset="0"/>
                <a:ea typeface="Calibri" panose="020F0502020204030204" pitchFamily="34" charset="0"/>
              </a:rPr>
              <a:t>To each torsion is associated is a rotation matrix R.</a:t>
            </a:r>
            <a:endParaRPr lang="en-US" sz="1800" i="1" dirty="0"/>
          </a:p>
        </p:txBody>
      </p:sp>
      <p:sp>
        <p:nvSpPr>
          <p:cNvPr id="3" name="Title 2"/>
          <p:cNvSpPr>
            <a:spLocks noGrp="1"/>
          </p:cNvSpPr>
          <p:nvPr>
            <p:ph type="title"/>
          </p:nvPr>
        </p:nvSpPr>
        <p:spPr/>
        <p:txBody>
          <a:bodyPr>
            <a:normAutofit fontScale="90000"/>
          </a:bodyPr>
          <a:lstStyle/>
          <a:p>
            <a:r>
              <a:rPr lang="en-US" dirty="0"/>
              <a:t>Problem Definition</a:t>
            </a:r>
          </a:p>
        </p:txBody>
      </p:sp>
      <p:sp>
        <p:nvSpPr>
          <p:cNvPr id="4" name="Slide Number Placeholder 3"/>
          <p:cNvSpPr>
            <a:spLocks noGrp="1"/>
          </p:cNvSpPr>
          <p:nvPr>
            <p:ph type="sldNum" sz="quarter" idx="12"/>
          </p:nvPr>
        </p:nvSpPr>
        <p:spPr/>
        <p:txBody>
          <a:bodyPr/>
          <a:lstStyle/>
          <a:p>
            <a:fld id="{1BFAA7B6-E12E-AE48-80E0-088DF884C17E}" type="slidenum">
              <a:rPr lang="en-US" smtClean="0"/>
              <a:t>4</a:t>
            </a:fld>
            <a:endParaRPr lang="en-US"/>
          </a:p>
        </p:txBody>
      </p:sp>
      <p:cxnSp>
        <p:nvCxnSpPr>
          <p:cNvPr id="37" name="Straight Connector 36">
            <a:extLst>
              <a:ext uri="{FF2B5EF4-FFF2-40B4-BE49-F238E27FC236}">
                <a16:creationId xmlns:a16="http://schemas.microsoft.com/office/drawing/2014/main" id="{F60835D8-157B-4EC9-A72C-4395D7B2BEEF}"/>
              </a:ext>
            </a:extLst>
          </p:cNvPr>
          <p:cNvCxnSpPr/>
          <p:nvPr/>
        </p:nvCxnSpPr>
        <p:spPr>
          <a:xfrm flipV="1">
            <a:off x="1408901" y="2607406"/>
            <a:ext cx="541866" cy="341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3D7D1C6-5DF8-4C49-8156-268177D5AB15}"/>
              </a:ext>
            </a:extLst>
          </p:cNvPr>
          <p:cNvCxnSpPr/>
          <p:nvPr/>
        </p:nvCxnSpPr>
        <p:spPr>
          <a:xfrm flipV="1">
            <a:off x="2922741" y="2265711"/>
            <a:ext cx="541866" cy="341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C532A20-E3C2-4190-A5F6-1C7B1AC0CF9E}"/>
              </a:ext>
            </a:extLst>
          </p:cNvPr>
          <p:cNvCxnSpPr>
            <a:cxnSpLocks/>
          </p:cNvCxnSpPr>
          <p:nvPr/>
        </p:nvCxnSpPr>
        <p:spPr>
          <a:xfrm>
            <a:off x="2922741" y="2620954"/>
            <a:ext cx="541866" cy="328147"/>
          </a:xfrm>
          <a:prstGeom prst="line">
            <a:avLst/>
          </a:prstGeom>
          <a:ln w="9525"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4CB6AB65-B9F3-4DDB-BADC-C80F08A2C906}"/>
              </a:ext>
            </a:extLst>
          </p:cNvPr>
          <p:cNvCxnSpPr>
            <a:cxnSpLocks/>
          </p:cNvCxnSpPr>
          <p:nvPr/>
        </p:nvCxnSpPr>
        <p:spPr>
          <a:xfrm>
            <a:off x="1408901" y="2336474"/>
            <a:ext cx="541866" cy="270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7AE78A8-3F9F-4841-A913-4AAB275EAE1F}"/>
              </a:ext>
            </a:extLst>
          </p:cNvPr>
          <p:cNvCxnSpPr/>
          <p:nvPr/>
        </p:nvCxnSpPr>
        <p:spPr>
          <a:xfrm>
            <a:off x="1950767" y="2607406"/>
            <a:ext cx="971974" cy="0"/>
          </a:xfrm>
          <a:prstGeom prst="line">
            <a:avLst/>
          </a:prstGeom>
        </p:spPr>
        <p:style>
          <a:lnRef idx="2">
            <a:schemeClr val="accent2"/>
          </a:lnRef>
          <a:fillRef idx="0">
            <a:schemeClr val="accent2"/>
          </a:fillRef>
          <a:effectRef idx="1">
            <a:schemeClr val="accent2"/>
          </a:effectRef>
          <a:fontRef idx="minor">
            <a:schemeClr val="tx1"/>
          </a:fontRef>
        </p:style>
      </p:cxnSp>
      <p:sp>
        <p:nvSpPr>
          <p:cNvPr id="44" name="Arrow: Curved Up 43">
            <a:extLst>
              <a:ext uri="{FF2B5EF4-FFF2-40B4-BE49-F238E27FC236}">
                <a16:creationId xmlns:a16="http://schemas.microsoft.com/office/drawing/2014/main" id="{1E218AE0-A85E-4C81-8108-EFEB11523989}"/>
              </a:ext>
            </a:extLst>
          </p:cNvPr>
          <p:cNvSpPr/>
          <p:nvPr/>
        </p:nvSpPr>
        <p:spPr>
          <a:xfrm>
            <a:off x="2255567" y="2471940"/>
            <a:ext cx="352214" cy="270932"/>
          </a:xfrm>
          <a:prstGeom prst="curved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tx1"/>
              </a:solidFill>
            </a:endParaRPr>
          </a:p>
        </p:txBody>
      </p:sp>
      <p:cxnSp>
        <p:nvCxnSpPr>
          <p:cNvPr id="46" name="Straight Connector 45">
            <a:extLst>
              <a:ext uri="{FF2B5EF4-FFF2-40B4-BE49-F238E27FC236}">
                <a16:creationId xmlns:a16="http://schemas.microsoft.com/office/drawing/2014/main" id="{A994CCBF-F692-41D5-A5B6-4ED421BA2A1F}"/>
              </a:ext>
            </a:extLst>
          </p:cNvPr>
          <p:cNvCxnSpPr/>
          <p:nvPr/>
        </p:nvCxnSpPr>
        <p:spPr>
          <a:xfrm flipV="1">
            <a:off x="5492432" y="2524155"/>
            <a:ext cx="541866" cy="341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A69E0A2-F464-47DD-A6C5-D29F2032B8E2}"/>
              </a:ext>
            </a:extLst>
          </p:cNvPr>
          <p:cNvCxnSpPr/>
          <p:nvPr/>
        </p:nvCxnSpPr>
        <p:spPr>
          <a:xfrm flipV="1">
            <a:off x="7006272" y="2182460"/>
            <a:ext cx="541866" cy="341695"/>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A6F40AE4-E6DB-4858-9987-B0B66A905433}"/>
              </a:ext>
            </a:extLst>
          </p:cNvPr>
          <p:cNvCxnSpPr>
            <a:cxnSpLocks/>
          </p:cNvCxnSpPr>
          <p:nvPr/>
        </p:nvCxnSpPr>
        <p:spPr>
          <a:xfrm>
            <a:off x="7006272" y="2537703"/>
            <a:ext cx="541866" cy="328147"/>
          </a:xfrm>
          <a:prstGeom prst="line">
            <a:avLst/>
          </a:prstGeom>
          <a:ln w="9525"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DC050D39-C7A1-4EB3-9AEE-2C76ACEACB73}"/>
              </a:ext>
            </a:extLst>
          </p:cNvPr>
          <p:cNvCxnSpPr>
            <a:cxnSpLocks/>
          </p:cNvCxnSpPr>
          <p:nvPr/>
        </p:nvCxnSpPr>
        <p:spPr>
          <a:xfrm>
            <a:off x="5492432" y="2253223"/>
            <a:ext cx="541866" cy="270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7000E6E7-28C4-40F0-B43B-A03A86987941}"/>
              </a:ext>
            </a:extLst>
          </p:cNvPr>
          <p:cNvCxnSpPr/>
          <p:nvPr/>
        </p:nvCxnSpPr>
        <p:spPr>
          <a:xfrm>
            <a:off x="6034298" y="2524155"/>
            <a:ext cx="971974" cy="0"/>
          </a:xfrm>
          <a:prstGeom prst="line">
            <a:avLst/>
          </a:prstGeom>
        </p:spPr>
        <p:style>
          <a:lnRef idx="2">
            <a:schemeClr val="accent2"/>
          </a:lnRef>
          <a:fillRef idx="0">
            <a:schemeClr val="accent2"/>
          </a:fillRef>
          <a:effectRef idx="1">
            <a:schemeClr val="accent2"/>
          </a:effectRef>
          <a:fontRef idx="minor">
            <a:schemeClr val="tx1"/>
          </a:fontRef>
        </p:style>
      </p:cxnSp>
      <p:sp>
        <p:nvSpPr>
          <p:cNvPr id="51" name="Arrow: Curved Up 50">
            <a:extLst>
              <a:ext uri="{FF2B5EF4-FFF2-40B4-BE49-F238E27FC236}">
                <a16:creationId xmlns:a16="http://schemas.microsoft.com/office/drawing/2014/main" id="{1DB9A323-ECFB-432F-9762-F135E09FDE0D}"/>
              </a:ext>
            </a:extLst>
          </p:cNvPr>
          <p:cNvSpPr/>
          <p:nvPr/>
        </p:nvSpPr>
        <p:spPr>
          <a:xfrm>
            <a:off x="6339098" y="2388689"/>
            <a:ext cx="352214" cy="270932"/>
          </a:xfrm>
          <a:prstGeom prst="curved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tx1"/>
              </a:solidFill>
            </a:endParaRPr>
          </a:p>
        </p:txBody>
      </p:sp>
      <p:cxnSp>
        <p:nvCxnSpPr>
          <p:cNvPr id="52" name="Straight Connector 51">
            <a:extLst>
              <a:ext uri="{FF2B5EF4-FFF2-40B4-BE49-F238E27FC236}">
                <a16:creationId xmlns:a16="http://schemas.microsoft.com/office/drawing/2014/main" id="{65E712FB-7BCA-4FD1-8246-5EDC7E00BF82}"/>
              </a:ext>
            </a:extLst>
          </p:cNvPr>
          <p:cNvCxnSpPr>
            <a:cxnSpLocks/>
          </p:cNvCxnSpPr>
          <p:nvPr/>
        </p:nvCxnSpPr>
        <p:spPr>
          <a:xfrm>
            <a:off x="7548138" y="2192691"/>
            <a:ext cx="541866" cy="270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951042B-A243-4103-A4AD-02B7E23A130E}"/>
              </a:ext>
            </a:extLst>
          </p:cNvPr>
          <p:cNvCxnSpPr/>
          <p:nvPr/>
        </p:nvCxnSpPr>
        <p:spPr>
          <a:xfrm flipV="1">
            <a:off x="7035059" y="2877942"/>
            <a:ext cx="541866" cy="34169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Arrow: Curved Up 54">
            <a:extLst>
              <a:ext uri="{FF2B5EF4-FFF2-40B4-BE49-F238E27FC236}">
                <a16:creationId xmlns:a16="http://schemas.microsoft.com/office/drawing/2014/main" id="{ADD16BFF-865F-4A78-9922-92550007BE2D}"/>
              </a:ext>
            </a:extLst>
          </p:cNvPr>
          <p:cNvSpPr/>
          <p:nvPr/>
        </p:nvSpPr>
        <p:spPr>
          <a:xfrm rot="19792275">
            <a:off x="7107872" y="2219355"/>
            <a:ext cx="352214" cy="270932"/>
          </a:xfrm>
          <a:prstGeom prst="curved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96AAB9B-D07C-44B2-BEB0-D55FA4C107BB}"/>
                  </a:ext>
                </a:extLst>
              </p:cNvPr>
              <p:cNvSpPr txBox="1"/>
              <p:nvPr/>
            </p:nvSpPr>
            <p:spPr>
              <a:xfrm>
                <a:off x="2153490" y="2169211"/>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1</m:t>
                          </m:r>
                        </m:sub>
                      </m:sSub>
                    </m:oMath>
                  </m:oMathPara>
                </a14:m>
                <a:endParaRPr lang="en-GB" dirty="0"/>
              </a:p>
            </p:txBody>
          </p:sp>
        </mc:Choice>
        <mc:Fallback xmlns="">
          <p:sp>
            <p:nvSpPr>
              <p:cNvPr id="57" name="TextBox 56">
                <a:extLst>
                  <a:ext uri="{FF2B5EF4-FFF2-40B4-BE49-F238E27FC236}">
                    <a16:creationId xmlns:a16="http://schemas.microsoft.com/office/drawing/2014/main" id="{996AAB9B-D07C-44B2-BEB0-D55FA4C107BB}"/>
                  </a:ext>
                </a:extLst>
              </p:cNvPr>
              <p:cNvSpPr txBox="1">
                <a:spLocks noRot="1" noChangeAspect="1" noMove="1" noResize="1" noEditPoints="1" noAdjustHandles="1" noChangeArrowheads="1" noChangeShapeType="1" noTextEdit="1"/>
              </p:cNvSpPr>
              <p:nvPr/>
            </p:nvSpPr>
            <p:spPr>
              <a:xfrm>
                <a:off x="2153490" y="2169211"/>
                <a:ext cx="283154" cy="276999"/>
              </a:xfrm>
              <a:prstGeom prst="rect">
                <a:avLst/>
              </a:prstGeom>
              <a:blipFill>
                <a:blip r:embed="rId2"/>
                <a:stretch>
                  <a:fillRect l="-19149" r="-6383" b="-15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D33DDBD-4515-439F-892D-1A9670C8DF8B}"/>
                  </a:ext>
                </a:extLst>
              </p:cNvPr>
              <p:cNvSpPr txBox="1"/>
              <p:nvPr/>
            </p:nvSpPr>
            <p:spPr>
              <a:xfrm>
                <a:off x="6291207" y="2104319"/>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1</m:t>
                          </m:r>
                        </m:sub>
                      </m:sSub>
                    </m:oMath>
                  </m:oMathPara>
                </a14:m>
                <a:endParaRPr lang="en-GB" dirty="0"/>
              </a:p>
            </p:txBody>
          </p:sp>
        </mc:Choice>
        <mc:Fallback xmlns="">
          <p:sp>
            <p:nvSpPr>
              <p:cNvPr id="59" name="TextBox 58">
                <a:extLst>
                  <a:ext uri="{FF2B5EF4-FFF2-40B4-BE49-F238E27FC236}">
                    <a16:creationId xmlns:a16="http://schemas.microsoft.com/office/drawing/2014/main" id="{DD33DDBD-4515-439F-892D-1A9670C8DF8B}"/>
                  </a:ext>
                </a:extLst>
              </p:cNvPr>
              <p:cNvSpPr txBox="1">
                <a:spLocks noRot="1" noChangeAspect="1" noMove="1" noResize="1" noEditPoints="1" noAdjustHandles="1" noChangeArrowheads="1" noChangeShapeType="1" noTextEdit="1"/>
              </p:cNvSpPr>
              <p:nvPr/>
            </p:nvSpPr>
            <p:spPr>
              <a:xfrm>
                <a:off x="6291207" y="2104319"/>
                <a:ext cx="283154" cy="276999"/>
              </a:xfrm>
              <a:prstGeom prst="rect">
                <a:avLst/>
              </a:prstGeom>
              <a:blipFill>
                <a:blip r:embed="rId3"/>
                <a:stretch>
                  <a:fillRect l="-19565" r="-8696" b="-152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2BA7B6A-C34A-4673-9091-27A6BD36A2D6}"/>
                  </a:ext>
                </a:extLst>
              </p:cNvPr>
              <p:cNvSpPr txBox="1"/>
              <p:nvPr/>
            </p:nvSpPr>
            <p:spPr>
              <a:xfrm>
                <a:off x="7035059" y="2057097"/>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2</m:t>
                          </m:r>
                        </m:sub>
                      </m:sSub>
                    </m:oMath>
                  </m:oMathPara>
                </a14:m>
                <a:endParaRPr lang="en-GB" dirty="0"/>
              </a:p>
            </p:txBody>
          </p:sp>
        </mc:Choice>
        <mc:Fallback xmlns="">
          <p:sp>
            <p:nvSpPr>
              <p:cNvPr id="61" name="TextBox 60">
                <a:extLst>
                  <a:ext uri="{FF2B5EF4-FFF2-40B4-BE49-F238E27FC236}">
                    <a16:creationId xmlns:a16="http://schemas.microsoft.com/office/drawing/2014/main" id="{42BA7B6A-C34A-4673-9091-27A6BD36A2D6}"/>
                  </a:ext>
                </a:extLst>
              </p:cNvPr>
              <p:cNvSpPr txBox="1">
                <a:spLocks noRot="1" noChangeAspect="1" noMove="1" noResize="1" noEditPoints="1" noAdjustHandles="1" noChangeArrowheads="1" noChangeShapeType="1" noTextEdit="1"/>
              </p:cNvSpPr>
              <p:nvPr/>
            </p:nvSpPr>
            <p:spPr>
              <a:xfrm>
                <a:off x="7035059" y="2057097"/>
                <a:ext cx="288477" cy="276999"/>
              </a:xfrm>
              <a:prstGeom prst="rect">
                <a:avLst/>
              </a:prstGeom>
              <a:blipFill>
                <a:blip r:embed="rId4"/>
                <a:stretch>
                  <a:fillRect l="-19149" r="-8511" b="-152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A6B5895-9026-487C-922E-C4AE10B1D950}"/>
                  </a:ext>
                </a:extLst>
              </p:cNvPr>
              <p:cNvSpPr txBox="1"/>
              <p:nvPr/>
            </p:nvSpPr>
            <p:spPr>
              <a:xfrm>
                <a:off x="1144741" y="2949101"/>
                <a:ext cx="5418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𝑎</m:t>
                              </m:r>
                            </m:sub>
                          </m:sSub>
                        </m:e>
                      </m:acc>
                    </m:oMath>
                  </m:oMathPara>
                </a14:m>
                <a:endParaRPr lang="en-GB" dirty="0"/>
              </a:p>
            </p:txBody>
          </p:sp>
        </mc:Choice>
        <mc:Fallback xmlns="">
          <p:sp>
            <p:nvSpPr>
              <p:cNvPr id="62" name="TextBox 61">
                <a:extLst>
                  <a:ext uri="{FF2B5EF4-FFF2-40B4-BE49-F238E27FC236}">
                    <a16:creationId xmlns:a16="http://schemas.microsoft.com/office/drawing/2014/main" id="{5A6B5895-9026-487C-922E-C4AE10B1D950}"/>
                  </a:ext>
                </a:extLst>
              </p:cNvPr>
              <p:cNvSpPr txBox="1">
                <a:spLocks noRot="1" noChangeAspect="1" noMove="1" noResize="1" noEditPoints="1" noAdjustHandles="1" noChangeArrowheads="1" noChangeShapeType="1" noTextEdit="1"/>
              </p:cNvSpPr>
              <p:nvPr/>
            </p:nvSpPr>
            <p:spPr>
              <a:xfrm>
                <a:off x="1144741" y="2949101"/>
                <a:ext cx="541866"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4F3C410-4F10-4225-9F83-4AD2E7B97F75}"/>
                  </a:ext>
                </a:extLst>
              </p:cNvPr>
              <p:cNvSpPr txBox="1"/>
              <p:nvPr/>
            </p:nvSpPr>
            <p:spPr>
              <a:xfrm>
                <a:off x="3137685" y="1897713"/>
                <a:ext cx="5418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b="0" i="1" dirty="0" smtClean="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𝑎</m:t>
                              </m:r>
                            </m:e>
                            <m:sub>
                              <m:r>
                                <a:rPr lang="it-IT" i="1">
                                  <a:latin typeface="Cambria Math" panose="02040503050406030204" pitchFamily="18" charset="0"/>
                                </a:rPr>
                                <m:t>0</m:t>
                              </m:r>
                            </m:sub>
                          </m:sSub>
                        </m:e>
                      </m:acc>
                    </m:oMath>
                  </m:oMathPara>
                </a14:m>
                <a:endParaRPr lang="en-GB" dirty="0"/>
              </a:p>
            </p:txBody>
          </p:sp>
        </mc:Choice>
        <mc:Fallback xmlns="">
          <p:sp>
            <p:nvSpPr>
              <p:cNvPr id="64" name="TextBox 63">
                <a:extLst>
                  <a:ext uri="{FF2B5EF4-FFF2-40B4-BE49-F238E27FC236}">
                    <a16:creationId xmlns:a16="http://schemas.microsoft.com/office/drawing/2014/main" id="{B4F3C410-4F10-4225-9F83-4AD2E7B97F75}"/>
                  </a:ext>
                </a:extLst>
              </p:cNvPr>
              <p:cNvSpPr txBox="1">
                <a:spLocks noRot="1" noChangeAspect="1" noMove="1" noResize="1" noEditPoints="1" noAdjustHandles="1" noChangeArrowheads="1" noChangeShapeType="1" noTextEdit="1"/>
              </p:cNvSpPr>
              <p:nvPr/>
            </p:nvSpPr>
            <p:spPr>
              <a:xfrm>
                <a:off x="3137685" y="1897713"/>
                <a:ext cx="541866"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764D1E3-5D77-4158-B888-B8306DE4C6C2}"/>
                  </a:ext>
                </a:extLst>
              </p:cNvPr>
              <p:cNvSpPr txBox="1"/>
              <p:nvPr/>
            </p:nvSpPr>
            <p:spPr>
              <a:xfrm>
                <a:off x="6515205" y="3122999"/>
                <a:ext cx="1125958" cy="658514"/>
              </a:xfrm>
              <a:prstGeom prst="rect">
                <a:avLst/>
              </a:prstGeom>
              <a:noFill/>
            </p:spPr>
            <p:txBody>
              <a:bodyPr wrap="square" rtlCol="0">
                <a:spAutoFit/>
              </a:bodyPr>
              <a:lstStyle/>
              <a:p>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𝑎</m:t>
                        </m:r>
                      </m:e>
                    </m:acc>
                  </m:oMath>
                </a14:m>
                <a:r>
                  <a:rPr lang="en-GB" dirty="0"/>
                  <a:t>(</a:t>
                </a:r>
                <a14:m>
                  <m:oMath xmlns:m="http://schemas.openxmlformats.org/officeDocument/2006/math">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r>
                          <a:rPr lang="it-IT" b="0" i="1" dirty="0" smtClean="0">
                            <a:latin typeface="Cambria Math" panose="02040503050406030204" pitchFamily="18" charset="0"/>
                          </a:rPr>
                          <m:t>,</m:t>
                        </m:r>
                      </m:sub>
                    </m:sSub>
                  </m:oMath>
                </a14:m>
                <a:r>
                  <a:rPr lang="en-GB" dirty="0"/>
                  <a:t> </a:t>
                </a:r>
                <a14:m>
                  <m:oMath xmlns:m="http://schemas.openxmlformats.org/officeDocument/2006/math">
                    <m:sSub>
                      <m:sSubPr>
                        <m:ctrlPr>
                          <a:rPr lang="en-GB" i="1">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2</m:t>
                        </m:r>
                      </m:sub>
                    </m:sSub>
                  </m:oMath>
                </a14:m>
                <a:r>
                  <a:rPr lang="en-GB" dirty="0"/>
                  <a:t>)</a:t>
                </a:r>
              </a:p>
              <a:p>
                <a:endParaRPr lang="en-GB" dirty="0"/>
              </a:p>
            </p:txBody>
          </p:sp>
        </mc:Choice>
        <mc:Fallback xmlns="">
          <p:sp>
            <p:nvSpPr>
              <p:cNvPr id="72" name="TextBox 71">
                <a:extLst>
                  <a:ext uri="{FF2B5EF4-FFF2-40B4-BE49-F238E27FC236}">
                    <a16:creationId xmlns:a16="http://schemas.microsoft.com/office/drawing/2014/main" id="{8764D1E3-5D77-4158-B888-B8306DE4C6C2}"/>
                  </a:ext>
                </a:extLst>
              </p:cNvPr>
              <p:cNvSpPr txBox="1">
                <a:spLocks noRot="1" noChangeAspect="1" noMove="1" noResize="1" noEditPoints="1" noAdjustHandles="1" noChangeArrowheads="1" noChangeShapeType="1" noTextEdit="1"/>
              </p:cNvSpPr>
              <p:nvPr/>
            </p:nvSpPr>
            <p:spPr>
              <a:xfrm>
                <a:off x="6515205" y="3122999"/>
                <a:ext cx="1125958" cy="658514"/>
              </a:xfrm>
              <a:prstGeom prst="rect">
                <a:avLst/>
              </a:prstGeom>
              <a:blipFill>
                <a:blip r:embed="rId7"/>
                <a:stretch>
                  <a:fillRect t="-120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7D25568-0CB1-40DA-A46F-DCEED426FD4B}"/>
                  </a:ext>
                </a:extLst>
              </p:cNvPr>
              <p:cNvSpPr txBox="1"/>
              <p:nvPr/>
            </p:nvSpPr>
            <p:spPr>
              <a:xfrm>
                <a:off x="1709598" y="3782262"/>
                <a:ext cx="1750962" cy="369332"/>
              </a:xfrm>
              <a:prstGeom prst="rect">
                <a:avLst/>
              </a:prstGeom>
              <a:noFill/>
            </p:spPr>
            <p:txBody>
              <a:bodyPr wrap="square" rtlCol="0">
                <a:spAutoFit/>
              </a:bodyPr>
              <a:lstStyle/>
              <a:p>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𝑎</m:t>
                        </m:r>
                      </m:e>
                    </m:acc>
                  </m:oMath>
                </a14:m>
                <a:r>
                  <a:rPr lang="en-GB" dirty="0"/>
                  <a:t>(</a:t>
                </a:r>
                <a14:m>
                  <m:oMath xmlns:m="http://schemas.openxmlformats.org/officeDocument/2006/math">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oMath>
                </a14:m>
                <a:r>
                  <a:rPr lang="en-GB" dirty="0"/>
                  <a:t>) </a:t>
                </a:r>
                <a14:m>
                  <m:oMath xmlns:m="http://schemas.openxmlformats.org/officeDocument/2006/math">
                    <m:r>
                      <a:rPr lang="it-IT" b="0" i="0" dirty="0" smtClean="0">
                        <a:latin typeface="Cambria Math" panose="02040503050406030204" pitchFamily="18" charset="0"/>
                      </a:rPr>
                      <m:t>=</m:t>
                    </m:r>
                    <m:r>
                      <a:rPr lang="it-IT" b="0" i="1" dirty="0" smtClean="0">
                        <a:latin typeface="Cambria Math" panose="02040503050406030204" pitchFamily="18" charset="0"/>
                      </a:rPr>
                      <m:t>𝑅</m:t>
                    </m:r>
                    <m:r>
                      <m:rPr>
                        <m:nor/>
                      </m:rPr>
                      <a:rPr lang="en-GB" dirty="0"/>
                      <m:t>(</m:t>
                    </m:r>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r>
                      <m:rPr>
                        <m:nor/>
                      </m:rPr>
                      <a:rPr lang="en-GB" dirty="0"/>
                      <m:t>)</m:t>
                    </m:r>
                    <m:acc>
                      <m:accPr>
                        <m:chr m:val="⃗"/>
                        <m:ctrlPr>
                          <a:rPr lang="it-IT" i="1" dirty="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𝑎</m:t>
                            </m:r>
                          </m:e>
                          <m:sub>
                            <m:r>
                              <a:rPr lang="it-IT" i="1">
                                <a:latin typeface="Cambria Math" panose="02040503050406030204" pitchFamily="18" charset="0"/>
                              </a:rPr>
                              <m:t>0</m:t>
                            </m:r>
                          </m:sub>
                        </m:sSub>
                      </m:e>
                    </m:acc>
                  </m:oMath>
                </a14:m>
                <a:endParaRPr lang="en-GB" dirty="0"/>
              </a:p>
            </p:txBody>
          </p:sp>
        </mc:Choice>
        <mc:Fallback xmlns="">
          <p:sp>
            <p:nvSpPr>
              <p:cNvPr id="74" name="TextBox 73">
                <a:extLst>
                  <a:ext uri="{FF2B5EF4-FFF2-40B4-BE49-F238E27FC236}">
                    <a16:creationId xmlns:a16="http://schemas.microsoft.com/office/drawing/2014/main" id="{F7D25568-0CB1-40DA-A46F-DCEED426FD4B}"/>
                  </a:ext>
                </a:extLst>
              </p:cNvPr>
              <p:cNvSpPr txBox="1">
                <a:spLocks noRot="1" noChangeAspect="1" noMove="1" noResize="1" noEditPoints="1" noAdjustHandles="1" noChangeArrowheads="1" noChangeShapeType="1" noTextEdit="1"/>
              </p:cNvSpPr>
              <p:nvPr/>
            </p:nvSpPr>
            <p:spPr>
              <a:xfrm>
                <a:off x="1709598" y="3782262"/>
                <a:ext cx="1750962" cy="369332"/>
              </a:xfrm>
              <a:prstGeom prst="rect">
                <a:avLst/>
              </a:prstGeom>
              <a:blipFill>
                <a:blip r:embed="rId8"/>
                <a:stretch>
                  <a:fillRect t="-22951" b="-24590"/>
                </a:stretch>
              </a:blipFill>
            </p:spPr>
            <p:txBody>
              <a:bodyPr/>
              <a:lstStyle/>
              <a:p>
                <a:r>
                  <a:rPr lang="en-GB">
                    <a:noFill/>
                  </a:rPr>
                  <a:t> </a:t>
                </a:r>
              </a:p>
            </p:txBody>
          </p:sp>
        </mc:Fallback>
      </mc:AlternateContent>
      <p:pic>
        <p:nvPicPr>
          <p:cNvPr id="32" name="Immagine 31">
            <a:extLst>
              <a:ext uri="{FF2B5EF4-FFF2-40B4-BE49-F238E27FC236}">
                <a16:creationId xmlns:a16="http://schemas.microsoft.com/office/drawing/2014/main" id="{DE644554-C148-43B4-98E7-EA85621420D8}"/>
              </a:ext>
            </a:extLst>
          </p:cNvPr>
          <p:cNvPicPr>
            <a:picLocks noChangeAspect="1"/>
          </p:cNvPicPr>
          <p:nvPr/>
        </p:nvPicPr>
        <p:blipFill rotWithShape="1">
          <a:blip r:embed="rId9"/>
          <a:srcRect t="26514" b="28643"/>
          <a:stretch/>
        </p:blipFill>
        <p:spPr>
          <a:xfrm>
            <a:off x="5210281" y="4733925"/>
            <a:ext cx="1285250" cy="324054"/>
          </a:xfrm>
          <a:prstGeom prst="rect">
            <a:avLst/>
          </a:prstGeom>
        </p:spPr>
      </p:pic>
      <mc:AlternateContent xmlns:mc="http://schemas.openxmlformats.org/markup-compatibility/2006" xmlns:a14="http://schemas.microsoft.com/office/drawing/2010/main">
        <mc:Choice Requires="a14">
          <p:sp>
            <p:nvSpPr>
              <p:cNvPr id="33" name="TextBox 63">
                <a:extLst>
                  <a:ext uri="{FF2B5EF4-FFF2-40B4-BE49-F238E27FC236}">
                    <a16:creationId xmlns:a16="http://schemas.microsoft.com/office/drawing/2014/main" id="{65B0DD19-A006-4F16-84C5-1EDCA7C9C199}"/>
                  </a:ext>
                </a:extLst>
              </p:cNvPr>
              <p:cNvSpPr txBox="1"/>
              <p:nvPr/>
            </p:nvSpPr>
            <p:spPr>
              <a:xfrm>
                <a:off x="3211218" y="2957257"/>
                <a:ext cx="766468" cy="369332"/>
              </a:xfrm>
              <a:prstGeom prst="rect">
                <a:avLst/>
              </a:prstGeom>
              <a:noFill/>
            </p:spPr>
            <p:txBody>
              <a:bodyPr wrap="square" rtlCol="0">
                <a:spAutoFit/>
              </a:bodyPr>
              <a:lstStyle/>
              <a:p>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𝑎</m:t>
                        </m:r>
                      </m:e>
                    </m:acc>
                  </m:oMath>
                </a14:m>
                <a:r>
                  <a:rPr lang="en-GB" dirty="0"/>
                  <a:t>(</a:t>
                </a:r>
                <a14:m>
                  <m:oMath xmlns:m="http://schemas.openxmlformats.org/officeDocument/2006/math">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oMath>
                </a14:m>
                <a:r>
                  <a:rPr lang="en-GB" dirty="0"/>
                  <a:t>)</a:t>
                </a:r>
              </a:p>
            </p:txBody>
          </p:sp>
        </mc:Choice>
        <mc:Fallback xmlns="">
          <p:sp>
            <p:nvSpPr>
              <p:cNvPr id="33" name="TextBox 63">
                <a:extLst>
                  <a:ext uri="{FF2B5EF4-FFF2-40B4-BE49-F238E27FC236}">
                    <a16:creationId xmlns:a16="http://schemas.microsoft.com/office/drawing/2014/main" id="{65B0DD19-A006-4F16-84C5-1EDCA7C9C199}"/>
                  </a:ext>
                </a:extLst>
              </p:cNvPr>
              <p:cNvSpPr txBox="1">
                <a:spLocks noRot="1" noChangeAspect="1" noMove="1" noResize="1" noEditPoints="1" noAdjustHandles="1" noChangeArrowheads="1" noChangeShapeType="1" noTextEdit="1"/>
              </p:cNvSpPr>
              <p:nvPr/>
            </p:nvSpPr>
            <p:spPr>
              <a:xfrm>
                <a:off x="3211218" y="2957257"/>
                <a:ext cx="766468" cy="369332"/>
              </a:xfrm>
              <a:prstGeom prst="rect">
                <a:avLst/>
              </a:prstGeom>
              <a:blipFill>
                <a:blip r:embed="rId10"/>
                <a:stretch>
                  <a:fillRect t="-22951"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63">
                <a:extLst>
                  <a:ext uri="{FF2B5EF4-FFF2-40B4-BE49-F238E27FC236}">
                    <a16:creationId xmlns:a16="http://schemas.microsoft.com/office/drawing/2014/main" id="{691AE783-7ADF-4B34-840D-05EE1638FCAA}"/>
                  </a:ext>
                </a:extLst>
              </p:cNvPr>
              <p:cNvSpPr txBox="1"/>
              <p:nvPr/>
            </p:nvSpPr>
            <p:spPr>
              <a:xfrm>
                <a:off x="8009298" y="2216434"/>
                <a:ext cx="5418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i="1" dirty="0" smtClean="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𝑎</m:t>
                              </m:r>
                            </m:e>
                            <m:sub>
                              <m:r>
                                <a:rPr lang="it-IT" i="1">
                                  <a:latin typeface="Cambria Math" panose="02040503050406030204" pitchFamily="18" charset="0"/>
                                </a:rPr>
                                <m:t>0</m:t>
                              </m:r>
                            </m:sub>
                          </m:sSub>
                        </m:e>
                      </m:acc>
                    </m:oMath>
                  </m:oMathPara>
                </a14:m>
                <a:endParaRPr lang="en-GB" dirty="0"/>
              </a:p>
            </p:txBody>
          </p:sp>
        </mc:Choice>
        <mc:Fallback xmlns="">
          <p:sp>
            <p:nvSpPr>
              <p:cNvPr id="35" name="TextBox 63">
                <a:extLst>
                  <a:ext uri="{FF2B5EF4-FFF2-40B4-BE49-F238E27FC236}">
                    <a16:creationId xmlns:a16="http://schemas.microsoft.com/office/drawing/2014/main" id="{691AE783-7ADF-4B34-840D-05EE1638FCAA}"/>
                  </a:ext>
                </a:extLst>
              </p:cNvPr>
              <p:cNvSpPr txBox="1">
                <a:spLocks noRot="1" noChangeAspect="1" noMove="1" noResize="1" noEditPoints="1" noAdjustHandles="1" noChangeArrowheads="1" noChangeShapeType="1" noTextEdit="1"/>
              </p:cNvSpPr>
              <p:nvPr/>
            </p:nvSpPr>
            <p:spPr>
              <a:xfrm>
                <a:off x="8009298" y="2216434"/>
                <a:ext cx="541866" cy="369332"/>
              </a:xfrm>
              <a:prstGeom prst="rect">
                <a:avLst/>
              </a:prstGeom>
              <a:blipFill>
                <a:blip r:embed="rId11"/>
                <a:stretch>
                  <a:fillRect/>
                </a:stretch>
              </a:blipFill>
            </p:spPr>
            <p:txBody>
              <a:bodyPr/>
              <a:lstStyle/>
              <a:p>
                <a:r>
                  <a:rPr lang="en-GB">
                    <a:noFill/>
                  </a:rPr>
                  <a:t> </a:t>
                </a:r>
              </a:p>
            </p:txBody>
          </p:sp>
        </mc:Fallback>
      </mc:AlternateContent>
      <p:cxnSp>
        <p:nvCxnSpPr>
          <p:cNvPr id="36" name="Connettore diritto 35">
            <a:extLst>
              <a:ext uri="{FF2B5EF4-FFF2-40B4-BE49-F238E27FC236}">
                <a16:creationId xmlns:a16="http://schemas.microsoft.com/office/drawing/2014/main" id="{98699846-B9F3-4147-8D8F-1D48C7E74F62}"/>
              </a:ext>
            </a:extLst>
          </p:cNvPr>
          <p:cNvCxnSpPr>
            <a:cxnSpLocks/>
          </p:cNvCxnSpPr>
          <p:nvPr/>
        </p:nvCxnSpPr>
        <p:spPr>
          <a:xfrm>
            <a:off x="4523511" y="1704109"/>
            <a:ext cx="0" cy="2627610"/>
          </a:xfrm>
          <a:prstGeom prst="line">
            <a:avLst/>
          </a:prstGeom>
          <a:ln>
            <a:solidFill>
              <a:srgbClr val="40608F">
                <a:alpha val="42000"/>
              </a:srgb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73">
                <a:extLst>
                  <a:ext uri="{FF2B5EF4-FFF2-40B4-BE49-F238E27FC236}">
                    <a16:creationId xmlns:a16="http://schemas.microsoft.com/office/drawing/2014/main" id="{43AFEEE9-306B-4866-AF54-959132B293F6}"/>
                  </a:ext>
                </a:extLst>
              </p:cNvPr>
              <p:cNvSpPr txBox="1"/>
              <p:nvPr/>
            </p:nvSpPr>
            <p:spPr>
              <a:xfrm>
                <a:off x="5582416" y="3808542"/>
                <a:ext cx="2426882" cy="381515"/>
              </a:xfrm>
              <a:prstGeom prst="rect">
                <a:avLst/>
              </a:prstGeom>
              <a:noFill/>
            </p:spPr>
            <p:txBody>
              <a:bodyPr wrap="square" rtlCol="0">
                <a:spAutoFit/>
              </a:bodyPr>
              <a:lstStyle/>
              <a:p>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𝑎</m:t>
                        </m:r>
                      </m:e>
                    </m:acc>
                    <m:r>
                      <m:rPr>
                        <m:nor/>
                      </m:rPr>
                      <a:rPr lang="en-GB" dirty="0"/>
                      <m:t>(</m:t>
                    </m:r>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r>
                      <m:rPr>
                        <m:nor/>
                      </m:rPr>
                      <a:rPr lang="en-GB" dirty="0"/>
                      <m:t> </m:t>
                    </m:r>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2</m:t>
                        </m:r>
                      </m:sub>
                    </m:sSub>
                    <m:r>
                      <m:rPr>
                        <m:nor/>
                      </m:rPr>
                      <a:rPr lang="en-GB" dirty="0"/>
                      <m:t>)</m:t>
                    </m:r>
                  </m:oMath>
                </a14:m>
                <a:r>
                  <a:rPr lang="en-GB" dirty="0"/>
                  <a:t>=</a:t>
                </a:r>
                <a14:m>
                  <m:oMath xmlns:m="http://schemas.openxmlformats.org/officeDocument/2006/math">
                    <m:r>
                      <a:rPr lang="it-IT" i="1" dirty="0">
                        <a:latin typeface="Cambria Math" panose="02040503050406030204" pitchFamily="18" charset="0"/>
                      </a:rPr>
                      <m:t>𝑅</m:t>
                    </m:r>
                    <m:r>
                      <m:rPr>
                        <m:nor/>
                      </m:rPr>
                      <a:rPr lang="en-GB" dirty="0"/>
                      <m:t>(</m:t>
                    </m:r>
                    <m:sSub>
                      <m:sSubPr>
                        <m:ctrlPr>
                          <a:rPr lang="en-GB" i="1">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2</m:t>
                        </m:r>
                      </m:sub>
                    </m:sSub>
                    <m:r>
                      <m:rPr>
                        <m:nor/>
                      </m:rPr>
                      <a:rPr lang="en-GB" dirty="0"/>
                      <m:t>)</m:t>
                    </m:r>
                    <m:r>
                      <a:rPr lang="it-IT" b="0" i="1" dirty="0" smtClean="0">
                        <a:latin typeface="Cambria Math" panose="02040503050406030204" pitchFamily="18" charset="0"/>
                      </a:rPr>
                      <m:t>𝑅</m:t>
                    </m:r>
                    <m:r>
                      <m:rPr>
                        <m:nor/>
                      </m:rPr>
                      <a:rPr lang="en-GB" dirty="0"/>
                      <m:t>(</m:t>
                    </m:r>
                    <m:sSub>
                      <m:sSubPr>
                        <m:ctrlPr>
                          <a:rPr lang="en-GB" i="1">
                            <a:latin typeface="Cambria Math" panose="02040503050406030204" pitchFamily="18" charset="0"/>
                          </a:rPr>
                        </m:ctrlPr>
                      </m:sSubPr>
                      <m:e>
                        <m:r>
                          <m:rPr>
                            <m:nor/>
                          </m:rPr>
                          <a:rPr lang="en-US" dirty="0"/>
                          <m:t>θ</m:t>
                        </m:r>
                      </m:e>
                      <m:sub>
                        <m:r>
                          <a:rPr lang="it-IT" i="1" dirty="0">
                            <a:latin typeface="Cambria Math" panose="02040503050406030204" pitchFamily="18" charset="0"/>
                          </a:rPr>
                          <m:t>1</m:t>
                        </m:r>
                      </m:sub>
                    </m:sSub>
                    <m:r>
                      <m:rPr>
                        <m:nor/>
                      </m:rPr>
                      <a:rPr lang="en-GB" dirty="0"/>
                      <m:t>)</m:t>
                    </m:r>
                    <m:acc>
                      <m:accPr>
                        <m:chr m:val="⃗"/>
                        <m:ctrlPr>
                          <a:rPr lang="it-IT" i="1" dirty="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𝑎</m:t>
                            </m:r>
                          </m:e>
                          <m:sub>
                            <m:r>
                              <a:rPr lang="it-IT" i="1">
                                <a:latin typeface="Cambria Math" panose="02040503050406030204" pitchFamily="18" charset="0"/>
                              </a:rPr>
                              <m:t>0</m:t>
                            </m:r>
                          </m:sub>
                        </m:sSub>
                      </m:e>
                    </m:acc>
                  </m:oMath>
                </a14:m>
                <a:endParaRPr lang="en-GB" dirty="0"/>
              </a:p>
            </p:txBody>
          </p:sp>
        </mc:Choice>
        <mc:Fallback xmlns="">
          <p:sp>
            <p:nvSpPr>
              <p:cNvPr id="40" name="TextBox 73">
                <a:extLst>
                  <a:ext uri="{FF2B5EF4-FFF2-40B4-BE49-F238E27FC236}">
                    <a16:creationId xmlns:a16="http://schemas.microsoft.com/office/drawing/2014/main" id="{43AFEEE9-306B-4866-AF54-959132B293F6}"/>
                  </a:ext>
                </a:extLst>
              </p:cNvPr>
              <p:cNvSpPr txBox="1">
                <a:spLocks noRot="1" noChangeAspect="1" noMove="1" noResize="1" noEditPoints="1" noAdjustHandles="1" noChangeArrowheads="1" noChangeShapeType="1" noTextEdit="1"/>
              </p:cNvSpPr>
              <p:nvPr/>
            </p:nvSpPr>
            <p:spPr>
              <a:xfrm>
                <a:off x="5582416" y="3808542"/>
                <a:ext cx="2426882" cy="381515"/>
              </a:xfrm>
              <a:prstGeom prst="rect">
                <a:avLst/>
              </a:prstGeom>
              <a:blipFill>
                <a:blip r:embed="rId12"/>
                <a:stretch>
                  <a:fillRect t="-20968" b="-241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0BE9765-112A-4CAD-9684-E47684DAFBA5}"/>
                  </a:ext>
                </a:extLst>
              </p:cNvPr>
              <p:cNvSpPr txBox="1"/>
              <p:nvPr/>
            </p:nvSpPr>
            <p:spPr>
              <a:xfrm>
                <a:off x="5109404" y="2850305"/>
                <a:ext cx="5418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𝑎</m:t>
                              </m:r>
                            </m:sub>
                          </m:sSub>
                        </m:e>
                      </m:acc>
                    </m:oMath>
                  </m:oMathPara>
                </a14:m>
                <a:endParaRPr lang="en-GB" dirty="0"/>
              </a:p>
            </p:txBody>
          </p:sp>
        </mc:Choice>
        <mc:Fallback xmlns="">
          <p:sp>
            <p:nvSpPr>
              <p:cNvPr id="42" name="TextBox 41">
                <a:extLst>
                  <a:ext uri="{FF2B5EF4-FFF2-40B4-BE49-F238E27FC236}">
                    <a16:creationId xmlns:a16="http://schemas.microsoft.com/office/drawing/2014/main" id="{40BE9765-112A-4CAD-9684-E47684DAFBA5}"/>
                  </a:ext>
                </a:extLst>
              </p:cNvPr>
              <p:cNvSpPr txBox="1">
                <a:spLocks noRot="1" noChangeAspect="1" noMove="1" noResize="1" noEditPoints="1" noAdjustHandles="1" noChangeArrowheads="1" noChangeShapeType="1" noTextEdit="1"/>
              </p:cNvSpPr>
              <p:nvPr/>
            </p:nvSpPr>
            <p:spPr>
              <a:xfrm>
                <a:off x="5109404" y="2850305"/>
                <a:ext cx="541866" cy="369332"/>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4371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A8673087-9ED7-421C-891C-899EC2766AE3}"/>
              </a:ext>
            </a:extLst>
          </p:cNvPr>
          <p:cNvPicPr>
            <a:picLocks noChangeAspect="1"/>
          </p:cNvPicPr>
          <p:nvPr/>
        </p:nvPicPr>
        <p:blipFill>
          <a:blip r:embed="rId3"/>
          <a:stretch>
            <a:fillRect/>
          </a:stretch>
        </p:blipFill>
        <p:spPr>
          <a:xfrm>
            <a:off x="2435429" y="1006380"/>
            <a:ext cx="4595740" cy="3642124"/>
          </a:xfrm>
          <a:prstGeom prst="rect">
            <a:avLst/>
          </a:prstGeom>
          <a:noFill/>
        </p:spPr>
      </p:pic>
      <p:sp>
        <p:nvSpPr>
          <p:cNvPr id="3" name="Title 2"/>
          <p:cNvSpPr>
            <a:spLocks noGrp="1"/>
          </p:cNvSpPr>
          <p:nvPr>
            <p:ph type="title"/>
          </p:nvPr>
        </p:nvSpPr>
        <p:spPr>
          <a:xfrm>
            <a:off x="275825" y="104375"/>
            <a:ext cx="8599199" cy="439911"/>
          </a:xfrm>
        </p:spPr>
        <p:txBody>
          <a:bodyPr anchor="t">
            <a:normAutofit/>
          </a:bodyPr>
          <a:lstStyle/>
          <a:p>
            <a:pPr>
              <a:lnSpc>
                <a:spcPct val="90000"/>
              </a:lnSpc>
            </a:pPr>
            <a:r>
              <a:rPr lang="en-US" sz="2400" dirty="0"/>
              <a:t>Molecule Unfolding</a:t>
            </a:r>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5</a:t>
            </a:fld>
            <a:endParaRPr lang="en-US" sz="900"/>
          </a:p>
        </p:txBody>
      </p:sp>
      <p:pic>
        <p:nvPicPr>
          <p:cNvPr id="7" name="Picture 6" descr="A close up of a clock&#10;&#10;Description automatically generated">
            <a:extLst>
              <a:ext uri="{FF2B5EF4-FFF2-40B4-BE49-F238E27FC236}">
                <a16:creationId xmlns:a16="http://schemas.microsoft.com/office/drawing/2014/main" id="{3964E1AF-D3B7-4F0E-8EF1-C1324EDE734F}"/>
              </a:ext>
            </a:extLst>
          </p:cNvPr>
          <p:cNvPicPr>
            <a:picLocks noChangeAspect="1"/>
          </p:cNvPicPr>
          <p:nvPr/>
        </p:nvPicPr>
        <p:blipFill>
          <a:blip r:embed="rId4"/>
          <a:stretch>
            <a:fillRect/>
          </a:stretch>
        </p:blipFill>
        <p:spPr>
          <a:xfrm>
            <a:off x="175708" y="1644819"/>
            <a:ext cx="2091294" cy="883194"/>
          </a:xfrm>
          <a:prstGeom prst="rect">
            <a:avLst/>
          </a:prstGeom>
        </p:spPr>
      </p:pic>
      <p:sp>
        <p:nvSpPr>
          <p:cNvPr id="8" name="Oval 7">
            <a:extLst>
              <a:ext uri="{FF2B5EF4-FFF2-40B4-BE49-F238E27FC236}">
                <a16:creationId xmlns:a16="http://schemas.microsoft.com/office/drawing/2014/main" id="{C5AB47C6-017B-42C3-9753-6AB04ACA1885}"/>
              </a:ext>
            </a:extLst>
          </p:cNvPr>
          <p:cNvSpPr/>
          <p:nvPr/>
        </p:nvSpPr>
        <p:spPr>
          <a:xfrm>
            <a:off x="2691814" y="1101200"/>
            <a:ext cx="713479" cy="1833789"/>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Star: 5 Points 1">
            <a:extLst>
              <a:ext uri="{FF2B5EF4-FFF2-40B4-BE49-F238E27FC236}">
                <a16:creationId xmlns:a16="http://schemas.microsoft.com/office/drawing/2014/main" id="{C15DE2D0-2BBD-4B95-B5FA-6121B8F09933}"/>
              </a:ext>
            </a:extLst>
          </p:cNvPr>
          <p:cNvSpPr/>
          <p:nvPr/>
        </p:nvSpPr>
        <p:spPr>
          <a:xfrm>
            <a:off x="4494396" y="2492179"/>
            <a:ext cx="257484" cy="232683"/>
          </a:xfrm>
          <a:prstGeom prst="star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Star: 5 Points 5">
            <a:extLst>
              <a:ext uri="{FF2B5EF4-FFF2-40B4-BE49-F238E27FC236}">
                <a16:creationId xmlns:a16="http://schemas.microsoft.com/office/drawing/2014/main" id="{918820E9-CBF7-43D3-B353-0C626A5EDD2A}"/>
              </a:ext>
            </a:extLst>
          </p:cNvPr>
          <p:cNvSpPr/>
          <p:nvPr/>
        </p:nvSpPr>
        <p:spPr>
          <a:xfrm>
            <a:off x="4170966" y="2239574"/>
            <a:ext cx="257484" cy="232683"/>
          </a:xfrm>
          <a:prstGeom prst="star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1" name="Star: 5 Points 10">
            <a:extLst>
              <a:ext uri="{FF2B5EF4-FFF2-40B4-BE49-F238E27FC236}">
                <a16:creationId xmlns:a16="http://schemas.microsoft.com/office/drawing/2014/main" id="{FBCBE30F-66F9-4D88-A345-EA20B6642290}"/>
              </a:ext>
            </a:extLst>
          </p:cNvPr>
          <p:cNvSpPr/>
          <p:nvPr/>
        </p:nvSpPr>
        <p:spPr>
          <a:xfrm>
            <a:off x="3777461" y="1984397"/>
            <a:ext cx="257484" cy="249101"/>
          </a:xfrm>
          <a:prstGeom prst="star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A4D49FEC-3A5A-4CF5-8726-BF7B465CCE20}"/>
              </a:ext>
            </a:extLst>
          </p:cNvPr>
          <p:cNvSpPr txBox="1"/>
          <p:nvPr/>
        </p:nvSpPr>
        <p:spPr>
          <a:xfrm>
            <a:off x="87032" y="1305270"/>
            <a:ext cx="2612028" cy="369332"/>
          </a:xfrm>
          <a:prstGeom prst="rect">
            <a:avLst/>
          </a:prstGeom>
          <a:noFill/>
        </p:spPr>
        <p:txBody>
          <a:bodyPr wrap="square" rtlCol="0">
            <a:spAutoFit/>
          </a:bodyPr>
          <a:lstStyle/>
          <a:p>
            <a:r>
              <a:rPr lang="it-IT" b="1" dirty="0" err="1"/>
              <a:t>Betweenness</a:t>
            </a:r>
            <a:r>
              <a:rPr lang="it-IT" b="1" dirty="0"/>
              <a:t> </a:t>
            </a:r>
            <a:r>
              <a:rPr lang="it-IT" b="1" dirty="0" err="1"/>
              <a:t>centrality</a:t>
            </a:r>
            <a:r>
              <a:rPr lang="it-IT" b="1" dirty="0"/>
              <a:t>:</a:t>
            </a:r>
            <a:endParaRPr lang="en-GB" b="1" dirty="0"/>
          </a:p>
        </p:txBody>
      </p:sp>
      <p:sp>
        <p:nvSpPr>
          <p:cNvPr id="15" name="TextBox 14">
            <a:extLst>
              <a:ext uri="{FF2B5EF4-FFF2-40B4-BE49-F238E27FC236}">
                <a16:creationId xmlns:a16="http://schemas.microsoft.com/office/drawing/2014/main" id="{97475416-B995-48B0-AB8E-8A34790A3E1D}"/>
              </a:ext>
            </a:extLst>
          </p:cNvPr>
          <p:cNvSpPr txBox="1"/>
          <p:nvPr/>
        </p:nvSpPr>
        <p:spPr>
          <a:xfrm>
            <a:off x="112319" y="3084927"/>
            <a:ext cx="3072615" cy="369332"/>
          </a:xfrm>
          <a:prstGeom prst="rect">
            <a:avLst/>
          </a:prstGeom>
          <a:noFill/>
        </p:spPr>
        <p:txBody>
          <a:bodyPr wrap="square" rtlCol="0">
            <a:spAutoFit/>
          </a:bodyPr>
          <a:lstStyle/>
          <a:p>
            <a:r>
              <a:rPr lang="it-IT" b="1" dirty="0" err="1"/>
              <a:t>Rotables</a:t>
            </a:r>
            <a:r>
              <a:rPr lang="it-IT" b="1" dirty="0"/>
              <a:t> </a:t>
            </a:r>
            <a:r>
              <a:rPr lang="it-IT" b="1" dirty="0" err="1"/>
              <a:t>Influence</a:t>
            </a:r>
            <a:r>
              <a:rPr lang="it-IT" b="1" dirty="0"/>
              <a:t> set:</a:t>
            </a:r>
            <a:endParaRPr lang="en-GB" b="1"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750F62-6AB3-4894-A149-67F7A95C8878}"/>
                  </a:ext>
                </a:extLst>
              </p:cNvPr>
              <p:cNvSpPr txBox="1"/>
              <p:nvPr/>
            </p:nvSpPr>
            <p:spPr>
              <a:xfrm>
                <a:off x="197185" y="4047644"/>
                <a:ext cx="1548694" cy="303096"/>
              </a:xfrm>
              <a:prstGeom prst="rect">
                <a:avLst/>
              </a:prstGeom>
              <a:noFill/>
            </p:spPr>
            <p:txBody>
              <a:bodyPr wrap="none" lIns="0" tIns="0" rIns="0" bIns="0" rtlCol="0">
                <a:spAutoFit/>
              </a:bodyPr>
              <a:lstStyle/>
              <a:p>
                <a14:m>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sSub>
                          <m:sSubPr>
                            <m:ctrlPr>
                              <a:rPr lang="it-IT" i="1" smtClean="0">
                                <a:latin typeface="Cambria Math" panose="02040503050406030204" pitchFamily="18" charset="0"/>
                                <a:ea typeface="Cambria Math" panose="02040503050406030204" pitchFamily="18" charset="0"/>
                              </a:rPr>
                            </m:ctrlPr>
                          </m:sSubPr>
                          <m:e>
                            <m:r>
                              <m:rPr>
                                <m:nor/>
                              </m:rPr>
                              <a:rPr lang="it-IT" i="0" smtClean="0">
                                <a:latin typeface="Cambria Math" panose="02040503050406030204" pitchFamily="18" charset="0"/>
                                <a:ea typeface="Cambria Math" panose="02040503050406030204" pitchFamily="18" charset="0"/>
                              </a:rPr>
                              <m:t>I</m:t>
                            </m:r>
                          </m:e>
                          <m:sub>
                            <m:r>
                              <m:rPr>
                                <m:nor/>
                              </m:rPr>
                              <a:rPr lang="it-IT" i="0" smtClean="0">
                                <a:latin typeface="Cambria Math" panose="02040503050406030204" pitchFamily="18" charset="0"/>
                                <a:ea typeface="Cambria Math" panose="02040503050406030204" pitchFamily="18" charset="0"/>
                              </a:rPr>
                              <m:t>s</m:t>
                            </m:r>
                          </m:sub>
                        </m:sSub>
                        <m:r>
                          <a:rPr lang="it-IT" b="0" i="1" smtClean="0">
                            <a:latin typeface="Cambria Math" panose="02040503050406030204" pitchFamily="18" charset="0"/>
                            <a:ea typeface="Cambria Math" panose="02040503050406030204" pitchFamily="18" charset="0"/>
                          </a:rPr>
                          <m:t>=</m:t>
                        </m:r>
                        <m:r>
                          <m:rPr>
                            <m:nor/>
                          </m:rPr>
                          <a:rPr lang="it-IT" i="0" smtClean="0">
                            <a:latin typeface="Cambria Math" panose="02040503050406030204" pitchFamily="18" charset="0"/>
                            <a:ea typeface="Cambria Math" panose="02040503050406030204" pitchFamily="18" charset="0"/>
                          </a:rPr>
                          <m:t>E</m:t>
                        </m:r>
                      </m:e>
                      <m:sub>
                        <m:sSub>
                          <m:sSubPr>
                            <m:ctrlPr>
                              <a:rPr lang="en-GB"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𝐶</m:t>
                            </m:r>
                          </m:e>
                          <m:sub>
                            <m:r>
                              <a:rPr lang="it-IT" b="0" i="1" smtClean="0">
                                <a:latin typeface="Cambria Math" panose="02040503050406030204" pitchFamily="18" charset="0"/>
                                <a:ea typeface="Cambria Math" panose="02040503050406030204" pitchFamily="18" charset="0"/>
                              </a:rPr>
                              <m:t>𝑎</m:t>
                            </m:r>
                          </m:sub>
                        </m:sSub>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𝑎</m:t>
                            </m:r>
                          </m:e>
                          <m:sub>
                            <m:r>
                              <a:rPr lang="it-IT" b="0" i="1" smtClean="0">
                                <a:latin typeface="Cambria Math" panose="02040503050406030204" pitchFamily="18" charset="0"/>
                                <a:ea typeface="Cambria Math" panose="02040503050406030204" pitchFamily="18" charset="0"/>
                              </a:rPr>
                              <m:t>𝑘</m:t>
                            </m:r>
                          </m:sub>
                        </m:sSub>
                      </m:sub>
                    </m:sSub>
                    <m:r>
                      <a:rPr lang="en-GB" i="1"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it-IT" b="0" i="1" dirty="0" smtClean="0">
                            <a:latin typeface="Cambria Math" panose="02040503050406030204" pitchFamily="18" charset="0"/>
                          </a:rPr>
                          <m:t>𝐸</m:t>
                        </m:r>
                      </m:e>
                      <m:sub>
                        <m:r>
                          <a:rPr lang="it-IT" b="0" i="1" dirty="0" smtClean="0">
                            <a:latin typeface="Cambria Math" panose="02040503050406030204" pitchFamily="18" charset="0"/>
                          </a:rPr>
                          <m:t>𝑅</m:t>
                        </m:r>
                      </m:sub>
                    </m:sSub>
                  </m:oMath>
                </a14:m>
                <a:endParaRPr lang="en-GB" dirty="0"/>
              </a:p>
            </p:txBody>
          </p:sp>
        </mc:Choice>
        <mc:Fallback xmlns="">
          <p:sp>
            <p:nvSpPr>
              <p:cNvPr id="18" name="TextBox 17">
                <a:extLst>
                  <a:ext uri="{FF2B5EF4-FFF2-40B4-BE49-F238E27FC236}">
                    <a16:creationId xmlns:a16="http://schemas.microsoft.com/office/drawing/2014/main" id="{D4750F62-6AB3-4894-A149-67F7A95C8878}"/>
                  </a:ext>
                </a:extLst>
              </p:cNvPr>
              <p:cNvSpPr txBox="1">
                <a:spLocks noRot="1" noChangeAspect="1" noMove="1" noResize="1" noEditPoints="1" noAdjustHandles="1" noChangeArrowheads="1" noChangeShapeType="1" noTextEdit="1"/>
              </p:cNvSpPr>
              <p:nvPr/>
            </p:nvSpPr>
            <p:spPr>
              <a:xfrm>
                <a:off x="197185" y="4047644"/>
                <a:ext cx="1548694" cy="303096"/>
              </a:xfrm>
              <a:prstGeom prst="rect">
                <a:avLst/>
              </a:prstGeom>
              <a:blipFill>
                <a:blip r:embed="rId5"/>
                <a:stretch>
                  <a:fillRect l="-5118" r="-2362"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4775A2-684E-44DA-937D-2EF90EFC6F4B}"/>
                  </a:ext>
                </a:extLst>
              </p:cNvPr>
              <p:cNvSpPr txBox="1"/>
              <p:nvPr/>
            </p:nvSpPr>
            <p:spPr>
              <a:xfrm>
                <a:off x="197185" y="3609142"/>
                <a:ext cx="1538728" cy="169277"/>
              </a:xfrm>
              <a:prstGeom prst="rect">
                <a:avLst/>
              </a:prstGeom>
              <a:noFill/>
            </p:spPr>
            <p:txBody>
              <a:bodyPr wrap="square" lIns="0" tIns="0" rIns="0" bIns="0" rtlCol="0">
                <a:spAutoFit/>
              </a:bodyPr>
              <a:lstStyle/>
              <a:p>
                <a14:m>
                  <m:oMath xmlns:m="http://schemas.openxmlformats.org/officeDocument/2006/math">
                    <m:sSub>
                      <m:sSubPr>
                        <m:ctrlPr>
                          <a:rPr lang="en-GB" sz="1100" i="1" smtClean="0">
                            <a:latin typeface="Cambria Math" panose="02040503050406030204" pitchFamily="18" charset="0"/>
                          </a:rPr>
                        </m:ctrlPr>
                      </m:sSubPr>
                      <m:e>
                        <m:r>
                          <a:rPr lang="it-IT" sz="1100" b="0" i="1" smtClean="0">
                            <a:latin typeface="Cambria Math" panose="02040503050406030204" pitchFamily="18" charset="0"/>
                          </a:rPr>
                          <m:t>𝐸</m:t>
                        </m:r>
                      </m:e>
                      <m:sub>
                        <m:r>
                          <a:rPr lang="it-IT" sz="1100" b="0" i="1" smtClean="0">
                            <a:latin typeface="Cambria Math" panose="02040503050406030204" pitchFamily="18" charset="0"/>
                          </a:rPr>
                          <m:t>𝑅</m:t>
                        </m:r>
                      </m:sub>
                    </m:sSub>
                    <m:r>
                      <a:rPr lang="en-GB" sz="1100" i="1" dirty="0" smtClean="0">
                        <a:latin typeface="Cambria Math" panose="02040503050406030204" pitchFamily="18" charset="0"/>
                      </a:rPr>
                      <m:t>=</m:t>
                    </m:r>
                    <m:r>
                      <a:rPr lang="it-IT" sz="1100" b="0" i="1" dirty="0" smtClean="0">
                        <a:latin typeface="Cambria Math" panose="02040503050406030204" pitchFamily="18" charset="0"/>
                      </a:rPr>
                      <m:t>𝑅𝑜𝑡𝑎𝑏𝑙𝑒</m:t>
                    </m:r>
                    <m:r>
                      <a:rPr lang="it-IT" sz="1100" b="0" i="1" dirty="0" smtClean="0">
                        <a:latin typeface="Cambria Math" panose="02040503050406030204" pitchFamily="18" charset="0"/>
                      </a:rPr>
                      <m:t> </m:t>
                    </m:r>
                    <m:r>
                      <a:rPr lang="it-IT" sz="1100" b="0" i="1" dirty="0" smtClean="0">
                        <a:latin typeface="Cambria Math" panose="02040503050406030204" pitchFamily="18" charset="0"/>
                      </a:rPr>
                      <m:t>𝑏𝑜𝑛𝑑𝑠</m:t>
                    </m:r>
                  </m:oMath>
                </a14:m>
                <a:r>
                  <a:rPr lang="en-GB" sz="1100" dirty="0"/>
                  <a:t>; </a:t>
                </a:r>
              </a:p>
            </p:txBody>
          </p:sp>
        </mc:Choice>
        <mc:Fallback xmlns="">
          <p:sp>
            <p:nvSpPr>
              <p:cNvPr id="19" name="TextBox 18">
                <a:extLst>
                  <a:ext uri="{FF2B5EF4-FFF2-40B4-BE49-F238E27FC236}">
                    <a16:creationId xmlns:a16="http://schemas.microsoft.com/office/drawing/2014/main" id="{A84775A2-684E-44DA-937D-2EF90EFC6F4B}"/>
                  </a:ext>
                </a:extLst>
              </p:cNvPr>
              <p:cNvSpPr txBox="1">
                <a:spLocks noRot="1" noChangeAspect="1" noMove="1" noResize="1" noEditPoints="1" noAdjustHandles="1" noChangeArrowheads="1" noChangeShapeType="1" noTextEdit="1"/>
              </p:cNvSpPr>
              <p:nvPr/>
            </p:nvSpPr>
            <p:spPr>
              <a:xfrm>
                <a:off x="197185" y="3609142"/>
                <a:ext cx="1538728" cy="169277"/>
              </a:xfrm>
              <a:prstGeom prst="rect">
                <a:avLst/>
              </a:prstGeom>
              <a:blipFill>
                <a:blip r:embed="rId6"/>
                <a:stretch>
                  <a:fillRect l="-3162" t="-25000" b="-53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4BF229-F7DD-4A9E-A86A-C31DA5410AF8}"/>
                  </a:ext>
                </a:extLst>
              </p:cNvPr>
              <p:cNvSpPr txBox="1"/>
              <p:nvPr/>
            </p:nvSpPr>
            <p:spPr>
              <a:xfrm>
                <a:off x="154364" y="3769691"/>
                <a:ext cx="2894190" cy="202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it-IT" sz="1200" b="0" i="1" smtClean="0">
                              <a:latin typeface="Cambria Math" panose="02040503050406030204" pitchFamily="18" charset="0"/>
                            </a:rPr>
                            <m:t>𝐸</m:t>
                          </m:r>
                        </m:e>
                        <m:sub>
                          <m:sSub>
                            <m:sSubPr>
                              <m:ctrlPr>
                                <a:rPr lang="en-GB"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𝐶</m:t>
                              </m:r>
                            </m:e>
                            <m:sub>
                              <m:r>
                                <a:rPr lang="it-IT" sz="1200" i="1">
                                  <a:latin typeface="Cambria Math" panose="02040503050406030204" pitchFamily="18" charset="0"/>
                                  <a:ea typeface="Cambria Math" panose="02040503050406030204" pitchFamily="18" charset="0"/>
                                </a:rPr>
                                <m:t>𝑎</m:t>
                              </m:r>
                            </m:sub>
                          </m:sSub>
                          <m:r>
                            <a:rPr lang="it-IT" sz="1200" i="1">
                              <a:latin typeface="Cambria Math" panose="02040503050406030204" pitchFamily="18" charset="0"/>
                              <a:ea typeface="Cambria Math" panose="02040503050406030204" pitchFamily="18" charset="0"/>
                            </a:rPr>
                            <m:t>,</m:t>
                          </m:r>
                          <m:sSub>
                            <m:sSubPr>
                              <m:ctrlPr>
                                <a:rPr lang="it-IT"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𝑎</m:t>
                              </m:r>
                            </m:e>
                            <m:sub>
                              <m:r>
                                <a:rPr lang="it-IT" sz="1200" i="1">
                                  <a:latin typeface="Cambria Math" panose="02040503050406030204" pitchFamily="18" charset="0"/>
                                  <a:ea typeface="Cambria Math" panose="02040503050406030204" pitchFamily="18" charset="0"/>
                                </a:rPr>
                                <m:t>𝑘</m:t>
                              </m:r>
                            </m:sub>
                          </m:sSub>
                        </m:sub>
                      </m:sSub>
                      <m:r>
                        <a:rPr lang="en-GB" sz="1200" i="1" smtClean="0">
                          <a:latin typeface="Cambria Math" panose="02040503050406030204" pitchFamily="18" charset="0"/>
                        </a:rPr>
                        <m:t>=</m:t>
                      </m:r>
                      <m:r>
                        <a:rPr lang="it-IT" sz="1200" b="0" i="1" smtClean="0">
                          <a:latin typeface="Cambria Math" panose="02040503050406030204" pitchFamily="18" charset="0"/>
                        </a:rPr>
                        <m:t>𝐵𝑜𝑛𝑑𝑠</m:t>
                      </m:r>
                      <m:r>
                        <a:rPr lang="it-IT" sz="1200" b="0" i="1" smtClean="0">
                          <a:latin typeface="Cambria Math" panose="02040503050406030204" pitchFamily="18" charset="0"/>
                        </a:rPr>
                        <m:t> </m:t>
                      </m:r>
                      <m:r>
                        <a:rPr lang="it-IT" sz="1200" b="0" i="1" smtClean="0">
                          <a:latin typeface="Cambria Math" panose="02040503050406030204" pitchFamily="18" charset="0"/>
                        </a:rPr>
                        <m:t>𝑜𝑛</m:t>
                      </m:r>
                      <m:r>
                        <a:rPr lang="it-IT" sz="1200" b="0" i="1" smtClean="0">
                          <a:latin typeface="Cambria Math" panose="02040503050406030204" pitchFamily="18" charset="0"/>
                        </a:rPr>
                        <m:t> </m:t>
                      </m:r>
                      <m:r>
                        <a:rPr lang="it-IT" sz="1200" b="0" i="1" smtClean="0">
                          <a:latin typeface="Cambria Math" panose="02040503050406030204" pitchFamily="18" charset="0"/>
                        </a:rPr>
                        <m:t>𝑡h𝑒</m:t>
                      </m:r>
                      <m:r>
                        <a:rPr lang="it-IT" sz="1200" b="0" i="1" smtClean="0">
                          <a:latin typeface="Cambria Math" panose="02040503050406030204" pitchFamily="18" charset="0"/>
                        </a:rPr>
                        <m:t> </m:t>
                      </m:r>
                      <m:r>
                        <a:rPr lang="it-IT" sz="1200" b="0" i="1" smtClean="0">
                          <a:latin typeface="Cambria Math" panose="02040503050406030204" pitchFamily="18" charset="0"/>
                        </a:rPr>
                        <m:t>𝑠h𝑜𝑟𝑡𝑒𝑠𝑡</m:t>
                      </m:r>
                      <m:r>
                        <a:rPr lang="it-IT" sz="1200" b="0" i="1" smtClean="0">
                          <a:latin typeface="Cambria Math" panose="02040503050406030204" pitchFamily="18" charset="0"/>
                        </a:rPr>
                        <m:t> </m:t>
                      </m:r>
                      <m:r>
                        <a:rPr lang="it-IT" sz="1200" b="0" i="1" smtClean="0">
                          <a:latin typeface="Cambria Math" panose="02040503050406030204" pitchFamily="18" charset="0"/>
                        </a:rPr>
                        <m:t>𝑝𝑎𝑡h</m:t>
                      </m:r>
                      <m:r>
                        <a:rPr lang="it-IT" sz="1200" b="0" i="1" smtClean="0">
                          <a:latin typeface="Cambria Math" panose="02040503050406030204" pitchFamily="18" charset="0"/>
                        </a:rPr>
                        <m:t> </m:t>
                      </m:r>
                      <m:sSub>
                        <m:sSubPr>
                          <m:ctrlPr>
                            <a:rPr lang="it-IT" sz="1200" b="0" i="1" smtClean="0">
                              <a:latin typeface="Cambria Math" panose="02040503050406030204" pitchFamily="18" charset="0"/>
                            </a:rPr>
                          </m:ctrlPr>
                        </m:sSubPr>
                        <m:e>
                          <m:r>
                            <a:rPr lang="el-GR" sz="1200" b="1" i="1">
                              <a:latin typeface="Cambria Math" panose="02040503050406030204" pitchFamily="18" charset="0"/>
                            </a:rPr>
                            <m:t>𝜎</m:t>
                          </m:r>
                        </m:e>
                        <m:sub>
                          <m:sSub>
                            <m:sSubPr>
                              <m:ctrlPr>
                                <a:rPr lang="en-GB"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𝐶</m:t>
                              </m:r>
                            </m:e>
                            <m:sub>
                              <m:r>
                                <a:rPr lang="it-IT" sz="1200" i="1">
                                  <a:latin typeface="Cambria Math" panose="02040503050406030204" pitchFamily="18" charset="0"/>
                                  <a:ea typeface="Cambria Math" panose="02040503050406030204" pitchFamily="18" charset="0"/>
                                </a:rPr>
                                <m:t>𝑎</m:t>
                              </m:r>
                            </m:sub>
                          </m:sSub>
                          <m:r>
                            <a:rPr lang="it-IT" sz="1200" i="1">
                              <a:latin typeface="Cambria Math" panose="02040503050406030204" pitchFamily="18" charset="0"/>
                              <a:ea typeface="Cambria Math" panose="02040503050406030204" pitchFamily="18" charset="0"/>
                            </a:rPr>
                            <m:t>,</m:t>
                          </m:r>
                          <m:sSub>
                            <m:sSubPr>
                              <m:ctrlPr>
                                <a:rPr lang="it-IT"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𝑎</m:t>
                              </m:r>
                            </m:e>
                            <m:sub>
                              <m:r>
                                <a:rPr lang="it-IT" sz="1200" i="1">
                                  <a:latin typeface="Cambria Math" panose="02040503050406030204" pitchFamily="18" charset="0"/>
                                  <a:ea typeface="Cambria Math" panose="02040503050406030204" pitchFamily="18" charset="0"/>
                                </a:rPr>
                                <m:t>𝑘</m:t>
                              </m:r>
                            </m:sub>
                          </m:sSub>
                        </m:sub>
                      </m:sSub>
                    </m:oMath>
                  </m:oMathPara>
                </a14:m>
                <a:endParaRPr lang="en-GB" sz="1200" dirty="0"/>
              </a:p>
            </p:txBody>
          </p:sp>
        </mc:Choice>
        <mc:Fallback xmlns="">
          <p:sp>
            <p:nvSpPr>
              <p:cNvPr id="20" name="TextBox 19">
                <a:extLst>
                  <a:ext uri="{FF2B5EF4-FFF2-40B4-BE49-F238E27FC236}">
                    <a16:creationId xmlns:a16="http://schemas.microsoft.com/office/drawing/2014/main" id="{C04BF229-F7DD-4A9E-A86A-C31DA5410AF8}"/>
                  </a:ext>
                </a:extLst>
              </p:cNvPr>
              <p:cNvSpPr txBox="1">
                <a:spLocks noRot="1" noChangeAspect="1" noMove="1" noResize="1" noEditPoints="1" noAdjustHandles="1" noChangeArrowheads="1" noChangeShapeType="1" noTextEdit="1"/>
              </p:cNvSpPr>
              <p:nvPr/>
            </p:nvSpPr>
            <p:spPr>
              <a:xfrm>
                <a:off x="154364" y="3769691"/>
                <a:ext cx="2894190" cy="202043"/>
              </a:xfrm>
              <a:prstGeom prst="rect">
                <a:avLst/>
              </a:prstGeom>
              <a:blipFill>
                <a:blip r:embed="rId7"/>
                <a:stretch>
                  <a:fillRect l="-842" b="-20588"/>
                </a:stretch>
              </a:blipFill>
            </p:spPr>
            <p:txBody>
              <a:bodyPr/>
              <a:lstStyle/>
              <a:p>
                <a:r>
                  <a:rPr lang="en-GB">
                    <a:noFill/>
                  </a:rPr>
                  <a:t> </a:t>
                </a:r>
              </a:p>
            </p:txBody>
          </p:sp>
        </mc:Fallback>
      </mc:AlternateContent>
      <p:sp>
        <p:nvSpPr>
          <p:cNvPr id="21" name="Oval 20">
            <a:extLst>
              <a:ext uri="{FF2B5EF4-FFF2-40B4-BE49-F238E27FC236}">
                <a16:creationId xmlns:a16="http://schemas.microsoft.com/office/drawing/2014/main" id="{1C6E2AE2-7C4C-4EF8-A192-BBAF92F05711}"/>
              </a:ext>
            </a:extLst>
          </p:cNvPr>
          <p:cNvSpPr/>
          <p:nvPr/>
        </p:nvSpPr>
        <p:spPr>
          <a:xfrm>
            <a:off x="4817825" y="2442607"/>
            <a:ext cx="376700" cy="3767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Immagine 21">
            <a:extLst>
              <a:ext uri="{FF2B5EF4-FFF2-40B4-BE49-F238E27FC236}">
                <a16:creationId xmlns:a16="http://schemas.microsoft.com/office/drawing/2014/main" id="{3DB3F414-6481-471A-A424-B461536DAA96}"/>
              </a:ext>
            </a:extLst>
          </p:cNvPr>
          <p:cNvPicPr>
            <a:picLocks noChangeAspect="1"/>
          </p:cNvPicPr>
          <p:nvPr/>
        </p:nvPicPr>
        <p:blipFill rotWithShape="1">
          <a:blip r:embed="rId8"/>
          <a:srcRect t="26514" b="28643"/>
          <a:stretch/>
        </p:blipFill>
        <p:spPr>
          <a:xfrm>
            <a:off x="5210281" y="4733925"/>
            <a:ext cx="1285250" cy="324054"/>
          </a:xfrm>
          <a:prstGeom prst="rect">
            <a:avLst/>
          </a:prstGeom>
        </p:spPr>
      </p:pic>
      <p:pic>
        <p:nvPicPr>
          <p:cNvPr id="23" name="Picture 14">
            <a:extLst>
              <a:ext uri="{FF2B5EF4-FFF2-40B4-BE49-F238E27FC236}">
                <a16:creationId xmlns:a16="http://schemas.microsoft.com/office/drawing/2014/main" id="{E44A8F45-D15C-40F0-BE22-E42C9A6FA049}"/>
              </a:ext>
            </a:extLst>
          </p:cNvPr>
          <p:cNvPicPr>
            <a:picLocks noChangeAspect="1"/>
          </p:cNvPicPr>
          <p:nvPr/>
        </p:nvPicPr>
        <p:blipFill>
          <a:blip r:embed="rId9"/>
          <a:stretch>
            <a:fillRect/>
          </a:stretch>
        </p:blipFill>
        <p:spPr>
          <a:xfrm>
            <a:off x="6570583" y="738080"/>
            <a:ext cx="2575814" cy="1514483"/>
          </a:xfrm>
          <a:prstGeom prst="rect">
            <a:avLst/>
          </a:prstGeom>
        </p:spPr>
      </p:pic>
    </p:spTree>
    <p:extLst>
      <p:ext uri="{BB962C8B-B14F-4D97-AF65-F5344CB8AC3E}">
        <p14:creationId xmlns:p14="http://schemas.microsoft.com/office/powerpoint/2010/main" val="369909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104375"/>
            <a:ext cx="8599199" cy="439911"/>
          </a:xfrm>
        </p:spPr>
        <p:txBody>
          <a:bodyPr anchor="t">
            <a:normAutofit/>
          </a:bodyPr>
          <a:lstStyle/>
          <a:p>
            <a:pPr>
              <a:lnSpc>
                <a:spcPct val="90000"/>
              </a:lnSpc>
            </a:pPr>
            <a:r>
              <a:rPr lang="en-US" sz="2400" dirty="0"/>
              <a:t>Combinatorial Optimization Problem Definition</a:t>
            </a:r>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6</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sp>
        <p:nvSpPr>
          <p:cNvPr id="15" name="Rettangolo 14">
            <a:extLst>
              <a:ext uri="{FF2B5EF4-FFF2-40B4-BE49-F238E27FC236}">
                <a16:creationId xmlns:a16="http://schemas.microsoft.com/office/drawing/2014/main" id="{AE13E153-56A7-472E-B6F6-C876FD378236}"/>
              </a:ext>
            </a:extLst>
          </p:cNvPr>
          <p:cNvSpPr/>
          <p:nvPr/>
        </p:nvSpPr>
        <p:spPr>
          <a:xfrm>
            <a:off x="572861" y="635556"/>
            <a:ext cx="7867650" cy="615553"/>
          </a:xfrm>
          <a:prstGeom prst="rect">
            <a:avLst/>
          </a:prstGeom>
          <a:ln w="19050">
            <a:noFill/>
          </a:ln>
        </p:spPr>
        <p:txBody>
          <a:bodyPr wrap="square">
            <a:spAutoFit/>
          </a:bodyPr>
          <a:lstStyle/>
          <a:p>
            <a:pPr algn="ctr"/>
            <a:endParaRPr lang="en-US" sz="1400" b="1" dirty="0"/>
          </a:p>
          <a:p>
            <a:pPr algn="ctr"/>
            <a:r>
              <a:rPr lang="en-US" sz="2000" b="1" dirty="0"/>
              <a:t>Objective: find </a:t>
            </a:r>
            <a:r>
              <a:rPr lang="en-US" sz="2000" dirty="0"/>
              <a:t>the </a:t>
            </a:r>
            <a:r>
              <a:rPr lang="en-US" sz="2000" b="1" dirty="0"/>
              <a:t>unfolded</a:t>
            </a:r>
            <a:r>
              <a:rPr lang="en-US" sz="2000" dirty="0"/>
              <a:t> </a:t>
            </a:r>
            <a:r>
              <a:rPr lang="en-US" sz="2000" b="1" dirty="0"/>
              <a:t>torsion configuration</a:t>
            </a:r>
            <a:r>
              <a:rPr lang="en-US" sz="2000" dirty="0"/>
              <a:t> </a:t>
            </a:r>
          </a:p>
        </p:txBody>
      </p:sp>
      <mc:AlternateContent xmlns:mc="http://schemas.openxmlformats.org/markup-compatibility/2006" xmlns:a14="http://schemas.microsoft.com/office/drawing/2010/main">
        <mc:Choice Requires="a14">
          <p:sp>
            <p:nvSpPr>
              <p:cNvPr id="16" name="Rettangolo 15">
                <a:extLst>
                  <a:ext uri="{FF2B5EF4-FFF2-40B4-BE49-F238E27FC236}">
                    <a16:creationId xmlns:a16="http://schemas.microsoft.com/office/drawing/2014/main" id="{BE85D134-25A2-4808-A194-DCC580907370}"/>
                  </a:ext>
                </a:extLst>
              </p:cNvPr>
              <p:cNvSpPr/>
              <p:nvPr/>
            </p:nvSpPr>
            <p:spPr>
              <a:xfrm>
                <a:off x="497822" y="1980238"/>
                <a:ext cx="8148356" cy="400110"/>
              </a:xfrm>
              <a:prstGeom prst="rect">
                <a:avLst/>
              </a:prstGeom>
              <a:ln w="19050">
                <a:solidFill>
                  <a:schemeClr val="bg1"/>
                </a:solidFill>
              </a:ln>
            </p:spPr>
            <p:txBody>
              <a:bodyPr wrap="square">
                <a:spAutoFit/>
              </a:bodyPr>
              <a:lstStyle/>
              <a:p>
                <a:pPr algn="ctr"/>
                <a:r>
                  <a:rPr lang="en-US" sz="2000" dirty="0"/>
                  <a:t>that </a:t>
                </a:r>
                <a:r>
                  <a:rPr lang="en-US" sz="2000" b="1" dirty="0"/>
                  <a:t>maximizes the sum of distances</a:t>
                </a:r>
                <a14:m>
                  <m:oMath xmlns:m="http://schemas.openxmlformats.org/officeDocument/2006/math">
                    <m:sSub>
                      <m:sSubPr>
                        <m:ctrlPr>
                          <a:rPr lang="it-IT" sz="2000" i="1" dirty="0">
                            <a:latin typeface="Cambria Math" panose="02040503050406030204" pitchFamily="18" charset="0"/>
                            <a:ea typeface="Cambria Math" panose="02040503050406030204" pitchFamily="18" charset="0"/>
                          </a:rPr>
                        </m:ctrlPr>
                      </m:sSubPr>
                      <m:e>
                        <m:r>
                          <a:rPr lang="it-IT" sz="2000" i="1" dirty="0">
                            <a:latin typeface="Cambria Math" panose="02040503050406030204" pitchFamily="18" charset="0"/>
                            <a:ea typeface="Cambria Math" panose="02040503050406030204" pitchFamily="18" charset="0"/>
                          </a:rPr>
                          <m:t> </m:t>
                        </m:r>
                        <m:r>
                          <a:rPr lang="it-IT" sz="2000" b="0" i="1" dirty="0" smtClean="0">
                            <a:latin typeface="Cambria Math" panose="02040503050406030204" pitchFamily="18" charset="0"/>
                            <a:ea typeface="Cambria Math" panose="02040503050406030204" pitchFamily="18" charset="0"/>
                          </a:rPr>
                          <m:t>𝐷</m:t>
                        </m:r>
                      </m:e>
                      <m:sub>
                        <m:r>
                          <a:rPr lang="it-IT" sz="2000" i="1" dirty="0">
                            <a:latin typeface="Cambria Math" panose="02040503050406030204" pitchFamily="18" charset="0"/>
                            <a:ea typeface="Cambria Math" panose="02040503050406030204" pitchFamily="18" charset="0"/>
                          </a:rPr>
                          <m:t>𝑎𝑏</m:t>
                        </m:r>
                      </m:sub>
                    </m:sSub>
                    <m:r>
                      <a:rPr lang="it-IT" sz="2000" i="1">
                        <a:latin typeface="Cambria Math" panose="02040503050406030204" pitchFamily="18" charset="0"/>
                        <a:ea typeface="Cambria Math" panose="02040503050406030204" pitchFamily="18" charset="0"/>
                      </a:rPr>
                      <m:t>(</m:t>
                    </m:r>
                    <m:r>
                      <m:rPr>
                        <m:nor/>
                      </m:rPr>
                      <a:rPr lang="en-US" sz="2000" dirty="0"/>
                      <m:t>θ</m:t>
                    </m:r>
                    <m:r>
                      <m:rPr>
                        <m:nor/>
                      </m:rPr>
                      <a:rPr lang="it-IT" sz="2000" dirty="0">
                        <a:latin typeface="Cambria Math" panose="02040503050406030204" pitchFamily="18" charset="0"/>
                        <a:ea typeface="Cambria Math" panose="02040503050406030204" pitchFamily="18" charset="0"/>
                      </a:rPr>
                      <m:t>)</m:t>
                    </m:r>
                  </m:oMath>
                </a14:m>
                <a:r>
                  <a:rPr lang="en-US" sz="2000" b="1" dirty="0"/>
                  <a:t> between fragments </a:t>
                </a:r>
                <a:r>
                  <a:rPr lang="en-US" sz="2000" i="1" dirty="0"/>
                  <a:t>a </a:t>
                </a:r>
                <a:r>
                  <a:rPr lang="en-US" sz="2000" dirty="0"/>
                  <a:t>and </a:t>
                </a:r>
                <a:r>
                  <a:rPr lang="en-US" sz="2000" i="1" dirty="0"/>
                  <a:t>b</a:t>
                </a:r>
                <a:r>
                  <a:rPr lang="en-US" sz="2000" b="1" dirty="0"/>
                  <a:t> </a:t>
                </a:r>
                <a:endParaRPr lang="it-IT" sz="2000" b="1" dirty="0"/>
              </a:p>
            </p:txBody>
          </p:sp>
        </mc:Choice>
        <mc:Fallback xmlns="">
          <p:sp>
            <p:nvSpPr>
              <p:cNvPr id="16" name="Rettangolo 15">
                <a:extLst>
                  <a:ext uri="{FF2B5EF4-FFF2-40B4-BE49-F238E27FC236}">
                    <a16:creationId xmlns:a16="http://schemas.microsoft.com/office/drawing/2014/main" id="{BE85D134-25A2-4808-A194-DCC580907370}"/>
                  </a:ext>
                </a:extLst>
              </p:cNvPr>
              <p:cNvSpPr>
                <a:spLocks noRot="1" noChangeAspect="1" noMove="1" noResize="1" noEditPoints="1" noAdjustHandles="1" noChangeArrowheads="1" noChangeShapeType="1" noTextEdit="1"/>
              </p:cNvSpPr>
              <p:nvPr/>
            </p:nvSpPr>
            <p:spPr>
              <a:xfrm>
                <a:off x="497822" y="1980238"/>
                <a:ext cx="8148356" cy="400110"/>
              </a:xfrm>
              <a:prstGeom prst="rect">
                <a:avLst/>
              </a:prstGeom>
              <a:blipFill>
                <a:blip r:embed="rId3"/>
                <a:stretch>
                  <a:fillRect t="-7353" b="-23529"/>
                </a:stretch>
              </a:blipFill>
              <a:ln w="19050">
                <a:solidFill>
                  <a:schemeClr val="bg1"/>
                </a:solidFill>
              </a:ln>
            </p:spPr>
            <p:txBody>
              <a:bodyPr/>
              <a:lstStyle/>
              <a:p>
                <a:r>
                  <a:rPr lang="it-IT">
                    <a:noFill/>
                  </a:rPr>
                  <a:t> </a:t>
                </a:r>
              </a:p>
            </p:txBody>
          </p:sp>
        </mc:Fallback>
      </mc:AlternateContent>
      <p:pic>
        <p:nvPicPr>
          <p:cNvPr id="9" name="Immagine 8">
            <a:extLst>
              <a:ext uri="{FF2B5EF4-FFF2-40B4-BE49-F238E27FC236}">
                <a16:creationId xmlns:a16="http://schemas.microsoft.com/office/drawing/2014/main" id="{35100D25-3ED1-48FD-9EB9-92A3558DE534}"/>
              </a:ext>
            </a:extLst>
          </p:cNvPr>
          <p:cNvPicPr>
            <a:picLocks noChangeAspect="1"/>
          </p:cNvPicPr>
          <p:nvPr/>
        </p:nvPicPr>
        <p:blipFill>
          <a:blip r:embed="rId4"/>
          <a:stretch>
            <a:fillRect/>
          </a:stretch>
        </p:blipFill>
        <p:spPr>
          <a:xfrm>
            <a:off x="2880751" y="1232316"/>
            <a:ext cx="3249388" cy="718490"/>
          </a:xfrm>
          <a:prstGeom prst="rect">
            <a:avLst/>
          </a:prstGeom>
        </p:spPr>
      </p:pic>
      <p:pic>
        <p:nvPicPr>
          <p:cNvPr id="29" name="Immagine 28">
            <a:extLst>
              <a:ext uri="{FF2B5EF4-FFF2-40B4-BE49-F238E27FC236}">
                <a16:creationId xmlns:a16="http://schemas.microsoft.com/office/drawing/2014/main" id="{7E847D7A-096A-409D-8635-03D6E8BCE4F4}"/>
              </a:ext>
            </a:extLst>
          </p:cNvPr>
          <p:cNvPicPr>
            <a:picLocks noChangeAspect="1"/>
          </p:cNvPicPr>
          <p:nvPr/>
        </p:nvPicPr>
        <p:blipFill>
          <a:blip r:embed="rId5"/>
          <a:stretch>
            <a:fillRect/>
          </a:stretch>
        </p:blipFill>
        <p:spPr>
          <a:xfrm>
            <a:off x="3225377" y="2637568"/>
            <a:ext cx="2904762" cy="876190"/>
          </a:xfrm>
          <a:prstGeom prst="rect">
            <a:avLst/>
          </a:prstGeom>
        </p:spPr>
      </p:pic>
      <p:pic>
        <p:nvPicPr>
          <p:cNvPr id="31" name="Immagine 30">
            <a:extLst>
              <a:ext uri="{FF2B5EF4-FFF2-40B4-BE49-F238E27FC236}">
                <a16:creationId xmlns:a16="http://schemas.microsoft.com/office/drawing/2014/main" id="{BD8C1A92-8C6C-4204-89D6-E2D0437AFE61}"/>
              </a:ext>
            </a:extLst>
          </p:cNvPr>
          <p:cNvPicPr>
            <a:picLocks noChangeAspect="1"/>
          </p:cNvPicPr>
          <p:nvPr/>
        </p:nvPicPr>
        <p:blipFill>
          <a:blip r:embed="rId6"/>
          <a:stretch>
            <a:fillRect/>
          </a:stretch>
        </p:blipFill>
        <p:spPr>
          <a:xfrm>
            <a:off x="3720426" y="3794885"/>
            <a:ext cx="2839124" cy="347103"/>
          </a:xfrm>
          <a:prstGeom prst="rect">
            <a:avLst/>
          </a:prstGeom>
        </p:spPr>
      </p:pic>
      <p:sp>
        <p:nvSpPr>
          <p:cNvPr id="32" name="Rettangolo 31">
            <a:extLst>
              <a:ext uri="{FF2B5EF4-FFF2-40B4-BE49-F238E27FC236}">
                <a16:creationId xmlns:a16="http://schemas.microsoft.com/office/drawing/2014/main" id="{528FF2F9-660A-432B-A265-0D30AB8D6323}"/>
              </a:ext>
            </a:extLst>
          </p:cNvPr>
          <p:cNvSpPr/>
          <p:nvPr/>
        </p:nvSpPr>
        <p:spPr>
          <a:xfrm>
            <a:off x="1460846" y="3794885"/>
            <a:ext cx="3411310" cy="400110"/>
          </a:xfrm>
          <a:prstGeom prst="rect">
            <a:avLst/>
          </a:prstGeom>
          <a:ln w="19050">
            <a:noFill/>
          </a:ln>
        </p:spPr>
        <p:txBody>
          <a:bodyPr wrap="square">
            <a:spAutoFit/>
          </a:bodyPr>
          <a:lstStyle/>
          <a:p>
            <a:pPr algn="ctr"/>
            <a:r>
              <a:rPr lang="it-IT" sz="2000" dirty="0" err="1"/>
              <a:t>where</a:t>
            </a:r>
            <a:endParaRPr lang="it-IT" sz="2000" b="1" dirty="0"/>
          </a:p>
        </p:txBody>
      </p:sp>
      <p:sp>
        <p:nvSpPr>
          <p:cNvPr id="33" name="Rettangolo 32">
            <a:extLst>
              <a:ext uri="{FF2B5EF4-FFF2-40B4-BE49-F238E27FC236}">
                <a16:creationId xmlns:a16="http://schemas.microsoft.com/office/drawing/2014/main" id="{FDA74718-1CAB-4252-A899-022E2A00D8B4}"/>
              </a:ext>
            </a:extLst>
          </p:cNvPr>
          <p:cNvSpPr/>
          <p:nvPr/>
        </p:nvSpPr>
        <p:spPr>
          <a:xfrm>
            <a:off x="2880751" y="2489206"/>
            <a:ext cx="3598242" cy="10572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66F3FD28-79C7-4AD7-A724-58591D5C118D}"/>
              </a:ext>
            </a:extLst>
          </p:cNvPr>
          <p:cNvPicPr>
            <a:picLocks noChangeAspect="1"/>
          </p:cNvPicPr>
          <p:nvPr/>
        </p:nvPicPr>
        <p:blipFill rotWithShape="1">
          <a:blip r:embed="rId6"/>
          <a:srcRect l="25933" t="-15271" r="68995"/>
          <a:stretch/>
        </p:blipFill>
        <p:spPr>
          <a:xfrm>
            <a:off x="6602754" y="3731672"/>
            <a:ext cx="143985" cy="400110"/>
          </a:xfrm>
          <a:prstGeom prst="rect">
            <a:avLst/>
          </a:prstGeom>
        </p:spPr>
      </p:pic>
    </p:spTree>
    <p:extLst>
      <p:ext uri="{BB962C8B-B14F-4D97-AF65-F5344CB8AC3E}">
        <p14:creationId xmlns:p14="http://schemas.microsoft.com/office/powerpoint/2010/main" val="175423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1" y="173645"/>
            <a:ext cx="9005454" cy="439911"/>
          </a:xfrm>
        </p:spPr>
        <p:txBody>
          <a:bodyPr anchor="t">
            <a:noAutofit/>
          </a:bodyPr>
          <a:lstStyle/>
          <a:p>
            <a:pPr>
              <a:lnSpc>
                <a:spcPct val="90000"/>
              </a:lnSpc>
            </a:pPr>
            <a:r>
              <a:rPr lang="en-US" sz="1800" dirty="0"/>
              <a:t>Constructing the High-order Unconstrained Binary Optimization (HUBO) problem</a:t>
            </a:r>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7</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mc:AlternateContent xmlns:mc="http://schemas.openxmlformats.org/markup-compatibility/2006" xmlns:a14="http://schemas.microsoft.com/office/drawing/2010/main">
        <mc:Choice Requires="a14">
          <p:sp>
            <p:nvSpPr>
              <p:cNvPr id="2" name="Rettangolo 1">
                <a:extLst>
                  <a:ext uri="{FF2B5EF4-FFF2-40B4-BE49-F238E27FC236}">
                    <a16:creationId xmlns:a16="http://schemas.microsoft.com/office/drawing/2014/main" id="{9DF2C40D-CACC-4599-86D8-451032BE3823}"/>
                  </a:ext>
                </a:extLst>
              </p:cNvPr>
              <p:cNvSpPr/>
              <p:nvPr/>
            </p:nvSpPr>
            <p:spPr>
              <a:xfrm>
                <a:off x="212270" y="736394"/>
                <a:ext cx="8662753" cy="369332"/>
              </a:xfrm>
              <a:prstGeom prst="rect">
                <a:avLst/>
              </a:prstGeom>
            </p:spPr>
            <p:txBody>
              <a:bodyPr wrap="square">
                <a:spAutoFit/>
              </a:bodyPr>
              <a:lstStyle/>
              <a:p>
                <a:pPr algn="ctr"/>
                <a:r>
                  <a:rPr lang="en-US" dirty="0"/>
                  <a:t>Consider a </a:t>
                </a:r>
                <a:r>
                  <a:rPr lang="en-US" b="1" dirty="0"/>
                  <a:t>discretization of the torsion angle </a:t>
                </a:r>
                <a14:m>
                  <m:oMath xmlns:m="http://schemas.openxmlformats.org/officeDocument/2006/math">
                    <m:sSub>
                      <m:sSubPr>
                        <m:ctrlPr>
                          <a:rPr lang="en-US" i="1">
                            <a:latin typeface="Cambria Math" panose="02040503050406030204" pitchFamily="18" charset="0"/>
                          </a:rPr>
                        </m:ctrlPr>
                      </m:sSubPr>
                      <m:e>
                        <m:r>
                          <m:rPr>
                            <m:nor/>
                          </m:rPr>
                          <a:rPr lang="en-US" dirty="0"/>
                          <m:t>θ</m:t>
                        </m:r>
                      </m:e>
                      <m:sub>
                        <m:r>
                          <a:rPr lang="it-IT" b="0" i="1" dirty="0" smtClean="0">
                            <a:latin typeface="Cambria Math" panose="02040503050406030204" pitchFamily="18" charset="0"/>
                          </a:rPr>
                          <m:t>𝑖</m:t>
                        </m:r>
                      </m:sub>
                    </m:sSub>
                  </m:oMath>
                </a14:m>
                <a:r>
                  <a:rPr lang="en-US" b="1" dirty="0"/>
                  <a:t> into </a:t>
                </a:r>
                <a14:m>
                  <m:oMath xmlns:m="http://schemas.openxmlformats.org/officeDocument/2006/math">
                    <m:r>
                      <m:rPr>
                        <m:sty m:val="p"/>
                      </m:rPr>
                      <a:rPr lang="it-IT" dirty="0">
                        <a:latin typeface="Cambria Math" panose="02040503050406030204" pitchFamily="18" charset="0"/>
                        <a:ea typeface="Cambria Math" panose="02040503050406030204" pitchFamily="18" charset="0"/>
                      </a:rPr>
                      <m:t>d</m:t>
                    </m:r>
                  </m:oMath>
                </a14:m>
                <a:r>
                  <a:rPr lang="en-US" b="1" i="1" dirty="0"/>
                  <a:t> </a:t>
                </a:r>
                <a:r>
                  <a:rPr lang="en-US" b="1" dirty="0"/>
                  <a:t>possible values</a:t>
                </a:r>
                <a:endParaRPr lang="it-IT" b="1" dirty="0"/>
              </a:p>
            </p:txBody>
          </p:sp>
        </mc:Choice>
        <mc:Fallback xmlns="">
          <p:sp>
            <p:nvSpPr>
              <p:cNvPr id="2" name="Rettangolo 1">
                <a:extLst>
                  <a:ext uri="{FF2B5EF4-FFF2-40B4-BE49-F238E27FC236}">
                    <a16:creationId xmlns:a16="http://schemas.microsoft.com/office/drawing/2014/main" id="{9DF2C40D-CACC-4599-86D8-451032BE3823}"/>
                  </a:ext>
                </a:extLst>
              </p:cNvPr>
              <p:cNvSpPr>
                <a:spLocks noRot="1" noChangeAspect="1" noMove="1" noResize="1" noEditPoints="1" noAdjustHandles="1" noChangeArrowheads="1" noChangeShapeType="1" noTextEdit="1"/>
              </p:cNvSpPr>
              <p:nvPr/>
            </p:nvSpPr>
            <p:spPr>
              <a:xfrm>
                <a:off x="212270" y="736394"/>
                <a:ext cx="8662753" cy="369332"/>
              </a:xfrm>
              <a:prstGeom prst="rect">
                <a:avLst/>
              </a:prstGeom>
              <a:blipFill>
                <a:blip r:embed="rId3"/>
                <a:stretch>
                  <a:fillRect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00D3845D-F8C7-42D5-B9C2-FB47E5F3DFC5}"/>
                  </a:ext>
                </a:extLst>
              </p:cNvPr>
              <p:cNvSpPr/>
              <p:nvPr/>
            </p:nvSpPr>
            <p:spPr>
              <a:xfrm>
                <a:off x="272400" y="1811360"/>
                <a:ext cx="8599199" cy="369332"/>
              </a:xfrm>
              <a:prstGeom prst="rect">
                <a:avLst/>
              </a:prstGeom>
            </p:spPr>
            <p:txBody>
              <a:bodyPr wrap="square">
                <a:spAutoFit/>
              </a:bodyPr>
              <a:lstStyle/>
              <a:p>
                <a:pPr algn="ctr"/>
                <a:r>
                  <a:rPr lang="en-US" dirty="0"/>
                  <a:t>And introduce a </a:t>
                </a:r>
                <a:r>
                  <a:rPr lang="en-US" b="1" dirty="0"/>
                  <a:t>binary variable </a:t>
                </a:r>
                <a14:m>
                  <m:oMath xmlns:m="http://schemas.openxmlformats.org/officeDocument/2006/math">
                    <m:sSub>
                      <m:sSubPr>
                        <m:ctrlPr>
                          <a:rPr lang="en-US" b="1" i="1" smtClean="0">
                            <a:latin typeface="Cambria Math" panose="02040503050406030204" pitchFamily="18" charset="0"/>
                          </a:rPr>
                        </m:ctrlPr>
                      </m:sSubPr>
                      <m:e>
                        <m:r>
                          <a:rPr lang="it-IT" b="1" i="1" smtClean="0">
                            <a:latin typeface="Cambria Math" panose="02040503050406030204" pitchFamily="18" charset="0"/>
                          </a:rPr>
                          <m:t>𝒙</m:t>
                        </m:r>
                      </m:e>
                      <m:sub>
                        <m:r>
                          <a:rPr lang="it-IT" b="1" i="1" smtClean="0">
                            <a:latin typeface="Cambria Math" panose="02040503050406030204" pitchFamily="18" charset="0"/>
                          </a:rPr>
                          <m:t>𝒊𝒌</m:t>
                        </m:r>
                      </m:sub>
                    </m:sSub>
                  </m:oMath>
                </a14:m>
                <a:r>
                  <a:rPr lang="it-IT" dirty="0"/>
                  <a:t> with 1 ≤ k ≤ d, </a:t>
                </a:r>
                <a:r>
                  <a:rPr lang="it-IT" dirty="0" err="1"/>
                  <a:t>such</a:t>
                </a:r>
                <a:r>
                  <a:rPr lang="it-IT" dirty="0"/>
                  <a:t> </a:t>
                </a:r>
                <a:r>
                  <a:rPr lang="it-IT" dirty="0" err="1"/>
                  <a:t>that</a:t>
                </a:r>
                <a:endParaRPr lang="it-IT" dirty="0"/>
              </a:p>
            </p:txBody>
          </p:sp>
        </mc:Choice>
        <mc:Fallback xmlns="">
          <p:sp>
            <p:nvSpPr>
              <p:cNvPr id="5" name="Rettangolo 4">
                <a:extLst>
                  <a:ext uri="{FF2B5EF4-FFF2-40B4-BE49-F238E27FC236}">
                    <a16:creationId xmlns:a16="http://schemas.microsoft.com/office/drawing/2014/main" id="{00D3845D-F8C7-42D5-B9C2-FB47E5F3DFC5}"/>
                  </a:ext>
                </a:extLst>
              </p:cNvPr>
              <p:cNvSpPr>
                <a:spLocks noRot="1" noChangeAspect="1" noMove="1" noResize="1" noEditPoints="1" noAdjustHandles="1" noChangeArrowheads="1" noChangeShapeType="1" noTextEdit="1"/>
              </p:cNvSpPr>
              <p:nvPr/>
            </p:nvSpPr>
            <p:spPr>
              <a:xfrm>
                <a:off x="272400" y="1811360"/>
                <a:ext cx="8599199" cy="369332"/>
              </a:xfrm>
              <a:prstGeom prst="rect">
                <a:avLst/>
              </a:prstGeom>
              <a:blipFill>
                <a:blip r:embed="rId4"/>
                <a:stretch>
                  <a:fillRect t="-8197" b="-24590"/>
                </a:stretch>
              </a:blipFill>
            </p:spPr>
            <p:txBody>
              <a:bodyPr/>
              <a:lstStyle/>
              <a:p>
                <a:r>
                  <a:rPr lang="en-GB">
                    <a:noFill/>
                  </a:rPr>
                  <a:t> </a:t>
                </a:r>
              </a:p>
            </p:txBody>
          </p:sp>
        </mc:Fallback>
      </mc:AlternateContent>
      <p:pic>
        <p:nvPicPr>
          <p:cNvPr id="7" name="Immagine 6">
            <a:extLst>
              <a:ext uri="{FF2B5EF4-FFF2-40B4-BE49-F238E27FC236}">
                <a16:creationId xmlns:a16="http://schemas.microsoft.com/office/drawing/2014/main" id="{EC93E8ED-952F-4116-B7F4-569DF0E33920}"/>
              </a:ext>
            </a:extLst>
          </p:cNvPr>
          <p:cNvPicPr>
            <a:picLocks noChangeAspect="1"/>
          </p:cNvPicPr>
          <p:nvPr/>
        </p:nvPicPr>
        <p:blipFill>
          <a:blip r:embed="rId5"/>
          <a:stretch>
            <a:fillRect/>
          </a:stretch>
        </p:blipFill>
        <p:spPr>
          <a:xfrm>
            <a:off x="655517" y="2079975"/>
            <a:ext cx="3300965" cy="1331672"/>
          </a:xfrm>
          <a:prstGeom prst="rect">
            <a:avLst/>
          </a:prstGeom>
        </p:spPr>
      </p:pic>
      <p:pic>
        <p:nvPicPr>
          <p:cNvPr id="12" name="Immagine 11">
            <a:extLst>
              <a:ext uri="{FF2B5EF4-FFF2-40B4-BE49-F238E27FC236}">
                <a16:creationId xmlns:a16="http://schemas.microsoft.com/office/drawing/2014/main" id="{5B1A8AF2-5813-4890-8643-79472F492416}"/>
              </a:ext>
            </a:extLst>
          </p:cNvPr>
          <p:cNvPicPr>
            <a:picLocks noChangeAspect="1"/>
          </p:cNvPicPr>
          <p:nvPr/>
        </p:nvPicPr>
        <p:blipFill>
          <a:blip r:embed="rId6"/>
          <a:stretch>
            <a:fillRect/>
          </a:stretch>
        </p:blipFill>
        <p:spPr>
          <a:xfrm>
            <a:off x="2919599" y="1051781"/>
            <a:ext cx="3115149" cy="862852"/>
          </a:xfrm>
          <a:prstGeom prst="rect">
            <a:avLst/>
          </a:prstGeom>
        </p:spPr>
      </p:pic>
      <p:pic>
        <p:nvPicPr>
          <p:cNvPr id="13" name="Immagine 12">
            <a:extLst>
              <a:ext uri="{FF2B5EF4-FFF2-40B4-BE49-F238E27FC236}">
                <a16:creationId xmlns:a16="http://schemas.microsoft.com/office/drawing/2014/main" id="{5049D538-98A5-4016-A7EE-4D9A7A69D968}"/>
              </a:ext>
            </a:extLst>
          </p:cNvPr>
          <p:cNvPicPr>
            <a:picLocks noChangeAspect="1"/>
          </p:cNvPicPr>
          <p:nvPr/>
        </p:nvPicPr>
        <p:blipFill>
          <a:blip r:embed="rId7"/>
          <a:stretch>
            <a:fillRect/>
          </a:stretch>
        </p:blipFill>
        <p:spPr>
          <a:xfrm>
            <a:off x="6296510" y="2156702"/>
            <a:ext cx="1788616" cy="1177398"/>
          </a:xfrm>
          <a:prstGeom prst="rect">
            <a:avLst/>
          </a:prstGeom>
        </p:spPr>
      </p:pic>
      <p:sp>
        <p:nvSpPr>
          <p:cNvPr id="14" name="Rettangolo 13">
            <a:extLst>
              <a:ext uri="{FF2B5EF4-FFF2-40B4-BE49-F238E27FC236}">
                <a16:creationId xmlns:a16="http://schemas.microsoft.com/office/drawing/2014/main" id="{5339BE79-E93B-4EC3-99E9-5379C5B71D97}"/>
              </a:ext>
            </a:extLst>
          </p:cNvPr>
          <p:cNvSpPr/>
          <p:nvPr/>
        </p:nvSpPr>
        <p:spPr>
          <a:xfrm>
            <a:off x="3724389" y="2525044"/>
            <a:ext cx="2283265" cy="400110"/>
          </a:xfrm>
          <a:prstGeom prst="rect">
            <a:avLst/>
          </a:prstGeom>
        </p:spPr>
        <p:txBody>
          <a:bodyPr wrap="square">
            <a:spAutoFit/>
          </a:bodyPr>
          <a:lstStyle/>
          <a:p>
            <a:r>
              <a:rPr lang="en-US" sz="2000" dirty="0"/>
              <a:t>with the constraint</a:t>
            </a:r>
            <a:endParaRPr lang="it-IT" sz="2000" dirty="0"/>
          </a:p>
        </p:txBody>
      </p:sp>
      <mc:AlternateContent xmlns:mc="http://schemas.openxmlformats.org/markup-compatibility/2006" xmlns:a14="http://schemas.microsoft.com/office/drawing/2010/main">
        <mc:Choice Requires="a14">
          <p:sp>
            <p:nvSpPr>
              <p:cNvPr id="11" name="Rettangolo 14">
                <a:extLst>
                  <a:ext uri="{FF2B5EF4-FFF2-40B4-BE49-F238E27FC236}">
                    <a16:creationId xmlns:a16="http://schemas.microsoft.com/office/drawing/2014/main" id="{C0413520-8780-4FD0-86EF-041A1784298E}"/>
                  </a:ext>
                </a:extLst>
              </p:cNvPr>
              <p:cNvSpPr/>
              <p:nvPr/>
            </p:nvSpPr>
            <p:spPr>
              <a:xfrm>
                <a:off x="42480" y="3197950"/>
                <a:ext cx="8869385" cy="669992"/>
              </a:xfrm>
              <a:prstGeom prst="rect">
                <a:avLst/>
              </a:prstGeom>
            </p:spPr>
            <p:txBody>
              <a:bodyPr wrap="square">
                <a:spAutoFit/>
              </a:bodyPr>
              <a:lstStyle/>
              <a:p>
                <a:pPr algn="ctr"/>
                <a:r>
                  <a:rPr lang="en-US" dirty="0"/>
                  <a:t>With such encoding, the </a:t>
                </a:r>
                <a:r>
                  <a:rPr lang="en-US" b="1" dirty="0"/>
                  <a:t>rotation matrix  </a:t>
                </a:r>
                <a:r>
                  <a:rPr lang="en-US" b="1" i="1" dirty="0"/>
                  <a:t>R</a:t>
                </a:r>
                <a:r>
                  <a:rPr lang="en-US" b="1" dirty="0"/>
                  <a:t>(</a:t>
                </a:r>
                <a14:m>
                  <m:oMath xmlns:m="http://schemas.openxmlformats.org/officeDocument/2006/math">
                    <m:sSub>
                      <m:sSubPr>
                        <m:ctrlPr>
                          <a:rPr lang="en-US" b="1" i="1">
                            <a:latin typeface="Cambria Math" panose="02040503050406030204" pitchFamily="18" charset="0"/>
                          </a:rPr>
                        </m:ctrlPr>
                      </m:sSubPr>
                      <m:e>
                        <m:r>
                          <m:rPr>
                            <m:nor/>
                          </m:rPr>
                          <a:rPr lang="en-US" dirty="0"/>
                          <m:t>θ</m:t>
                        </m:r>
                      </m:e>
                      <m:sub>
                        <m:r>
                          <a:rPr lang="it-IT" b="1" i="1" dirty="0">
                            <a:latin typeface="Cambria Math" panose="02040503050406030204" pitchFamily="18" charset="0"/>
                          </a:rPr>
                          <m:t>𝒊</m:t>
                        </m:r>
                      </m:sub>
                    </m:sSub>
                  </m:oMath>
                </a14:m>
                <a:r>
                  <a:rPr lang="en-US" b="1" dirty="0"/>
                  <a:t>) </a:t>
                </a:r>
                <a:r>
                  <a:rPr lang="en-US" dirty="0"/>
                  <a:t>associated </a:t>
                </a:r>
                <a:r>
                  <a:rPr lang="en-US" b="1" dirty="0"/>
                  <a:t>the torsion angle </a:t>
                </a:r>
                <a14:m>
                  <m:oMath xmlns:m="http://schemas.openxmlformats.org/officeDocument/2006/math">
                    <m:sSub>
                      <m:sSubPr>
                        <m:ctrlPr>
                          <a:rPr lang="en-US" i="1">
                            <a:latin typeface="Cambria Math" panose="02040503050406030204" pitchFamily="18" charset="0"/>
                          </a:rPr>
                        </m:ctrlPr>
                      </m:sSubPr>
                      <m:e>
                        <m:r>
                          <m:rPr>
                            <m:nor/>
                          </m:rPr>
                          <a:rPr lang="en-US" dirty="0"/>
                          <m:t>θ</m:t>
                        </m:r>
                      </m:e>
                      <m:sub>
                        <m:r>
                          <a:rPr lang="it-IT" i="1" dirty="0">
                            <a:latin typeface="Cambria Math" panose="02040503050406030204" pitchFamily="18" charset="0"/>
                          </a:rPr>
                          <m:t>𝑖</m:t>
                        </m:r>
                      </m:sub>
                    </m:sSub>
                  </m:oMath>
                </a14:m>
                <a:r>
                  <a:rPr lang="en-US" b="1" dirty="0"/>
                  <a:t> </a:t>
                </a:r>
                <a:r>
                  <a:rPr lang="en-US" dirty="0"/>
                  <a:t>becomes </a:t>
                </a:r>
                <a:r>
                  <a:rPr lang="en-US" b="1" dirty="0"/>
                  <a:t>a function of </a:t>
                </a:r>
                <a:r>
                  <a:rPr lang="en-US" dirty="0"/>
                  <a:t>all the </a:t>
                </a:r>
                <a:r>
                  <a:rPr lang="en-US" b="1" dirty="0"/>
                  <a:t>binary variables</a:t>
                </a:r>
                <a:r>
                  <a:rPr lang="en-US" dirty="0"/>
                  <a:t> </a:t>
                </a:r>
                <a14:m>
                  <m:oMath xmlns:m="http://schemas.openxmlformats.org/officeDocument/2006/math">
                    <m:sSub>
                      <m:sSubPr>
                        <m:ctrlPr>
                          <a:rPr lang="en-US" b="1" i="1">
                            <a:latin typeface="Cambria Math" panose="02040503050406030204" pitchFamily="18" charset="0"/>
                          </a:rPr>
                        </m:ctrlPr>
                      </m:sSubPr>
                      <m:e>
                        <m:r>
                          <a:rPr lang="it-IT" b="1" i="1">
                            <a:latin typeface="Cambria Math" panose="02040503050406030204" pitchFamily="18" charset="0"/>
                          </a:rPr>
                          <m:t>𝒙</m:t>
                        </m:r>
                      </m:e>
                      <m:sub>
                        <m:r>
                          <a:rPr lang="it-IT" b="1" i="1">
                            <a:latin typeface="Cambria Math" panose="02040503050406030204" pitchFamily="18" charset="0"/>
                          </a:rPr>
                          <m:t>𝒊𝒌</m:t>
                        </m:r>
                      </m:sub>
                    </m:sSub>
                  </m:oMath>
                </a14:m>
                <a:r>
                  <a:rPr lang="en-US" dirty="0"/>
                  <a:t> needed to represent the angle </a:t>
                </a:r>
                <a14:m>
                  <m:oMath xmlns:m="http://schemas.openxmlformats.org/officeDocument/2006/math">
                    <m:sSub>
                      <m:sSubPr>
                        <m:ctrlPr>
                          <a:rPr lang="en-US" i="1">
                            <a:latin typeface="Cambria Math" panose="02040503050406030204" pitchFamily="18" charset="0"/>
                          </a:rPr>
                        </m:ctrlPr>
                      </m:sSubPr>
                      <m:e>
                        <m:r>
                          <m:rPr>
                            <m:nor/>
                          </m:rPr>
                          <a:rPr lang="en-US" dirty="0"/>
                          <m:t>θ</m:t>
                        </m:r>
                      </m:e>
                      <m:sub>
                        <m:r>
                          <a:rPr lang="it-IT" i="1" dirty="0">
                            <a:latin typeface="Cambria Math" panose="02040503050406030204" pitchFamily="18" charset="0"/>
                          </a:rPr>
                          <m:t>𝑖</m:t>
                        </m:r>
                      </m:sub>
                    </m:sSub>
                  </m:oMath>
                </a14:m>
                <a:r>
                  <a:rPr lang="en-US" b="1" dirty="0"/>
                  <a:t> </a:t>
                </a:r>
                <a:endParaRPr lang="it-IT" dirty="0"/>
              </a:p>
            </p:txBody>
          </p:sp>
        </mc:Choice>
        <mc:Fallback xmlns="">
          <p:sp>
            <p:nvSpPr>
              <p:cNvPr id="11" name="Rettangolo 14">
                <a:extLst>
                  <a:ext uri="{FF2B5EF4-FFF2-40B4-BE49-F238E27FC236}">
                    <a16:creationId xmlns:a16="http://schemas.microsoft.com/office/drawing/2014/main" id="{C0413520-8780-4FD0-86EF-041A1784298E}"/>
                  </a:ext>
                </a:extLst>
              </p:cNvPr>
              <p:cNvSpPr>
                <a:spLocks noRot="1" noChangeAspect="1" noMove="1" noResize="1" noEditPoints="1" noAdjustHandles="1" noChangeArrowheads="1" noChangeShapeType="1" noTextEdit="1"/>
              </p:cNvSpPr>
              <p:nvPr/>
            </p:nvSpPr>
            <p:spPr>
              <a:xfrm>
                <a:off x="42480" y="3197950"/>
                <a:ext cx="8869385" cy="669992"/>
              </a:xfrm>
              <a:prstGeom prst="rect">
                <a:avLst/>
              </a:prstGeom>
              <a:blipFill>
                <a:blip r:embed="rId8"/>
                <a:stretch>
                  <a:fillRect t="-5455" b="-10000"/>
                </a:stretch>
              </a:blipFill>
            </p:spPr>
            <p:txBody>
              <a:bodyPr/>
              <a:lstStyle/>
              <a:p>
                <a:r>
                  <a:rPr lang="en-GB">
                    <a:noFill/>
                  </a:rPr>
                  <a:t> </a:t>
                </a:r>
              </a:p>
            </p:txBody>
          </p:sp>
        </mc:Fallback>
      </mc:AlternateContent>
      <p:pic>
        <p:nvPicPr>
          <p:cNvPr id="15" name="Immagine 28">
            <a:extLst>
              <a:ext uri="{FF2B5EF4-FFF2-40B4-BE49-F238E27FC236}">
                <a16:creationId xmlns:a16="http://schemas.microsoft.com/office/drawing/2014/main" id="{21526A61-96E8-4B06-A994-73EE1E23D7CA}"/>
              </a:ext>
            </a:extLst>
          </p:cNvPr>
          <p:cNvPicPr>
            <a:picLocks noChangeAspect="1"/>
          </p:cNvPicPr>
          <p:nvPr/>
        </p:nvPicPr>
        <p:blipFill>
          <a:blip r:embed="rId9"/>
          <a:stretch>
            <a:fillRect/>
          </a:stretch>
        </p:blipFill>
        <p:spPr>
          <a:xfrm>
            <a:off x="2684689" y="3795671"/>
            <a:ext cx="3611822" cy="880137"/>
          </a:xfrm>
          <a:prstGeom prst="rect">
            <a:avLst/>
          </a:prstGeom>
        </p:spPr>
      </p:pic>
    </p:spTree>
    <p:extLst>
      <p:ext uri="{BB962C8B-B14F-4D97-AF65-F5344CB8AC3E}">
        <p14:creationId xmlns:p14="http://schemas.microsoft.com/office/powerpoint/2010/main" val="1805930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8</a:t>
            </a:fld>
            <a:endParaRPr lang="en-US" sz="900" dirty="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p:pic>
        <p:nvPicPr>
          <p:cNvPr id="10" name="Immagine 9">
            <a:extLst>
              <a:ext uri="{FF2B5EF4-FFF2-40B4-BE49-F238E27FC236}">
                <a16:creationId xmlns:a16="http://schemas.microsoft.com/office/drawing/2014/main" id="{1C2B7C9D-B198-4F65-BA19-A41694417B8F}"/>
              </a:ext>
            </a:extLst>
          </p:cNvPr>
          <p:cNvPicPr>
            <a:picLocks noChangeAspect="1"/>
          </p:cNvPicPr>
          <p:nvPr/>
        </p:nvPicPr>
        <p:blipFill>
          <a:blip r:embed="rId3"/>
          <a:stretch>
            <a:fillRect/>
          </a:stretch>
        </p:blipFill>
        <p:spPr>
          <a:xfrm>
            <a:off x="1600886" y="1408838"/>
            <a:ext cx="5485714" cy="1028571"/>
          </a:xfrm>
          <a:prstGeom prst="rect">
            <a:avLst/>
          </a:prstGeom>
        </p:spPr>
      </p:pic>
      <p:pic>
        <p:nvPicPr>
          <p:cNvPr id="12" name="Immagine 11">
            <a:extLst>
              <a:ext uri="{FF2B5EF4-FFF2-40B4-BE49-F238E27FC236}">
                <a16:creationId xmlns:a16="http://schemas.microsoft.com/office/drawing/2014/main" id="{03C7632D-64C3-4EFC-8B42-C975CE77C9F1}"/>
              </a:ext>
            </a:extLst>
          </p:cNvPr>
          <p:cNvPicPr>
            <a:picLocks noChangeAspect="1"/>
          </p:cNvPicPr>
          <p:nvPr/>
        </p:nvPicPr>
        <p:blipFill>
          <a:blip r:embed="rId4"/>
          <a:stretch>
            <a:fillRect/>
          </a:stretch>
        </p:blipFill>
        <p:spPr>
          <a:xfrm>
            <a:off x="2924181" y="3148576"/>
            <a:ext cx="2839124" cy="347103"/>
          </a:xfrm>
          <a:prstGeom prst="rect">
            <a:avLst/>
          </a:prstGeom>
        </p:spPr>
      </p:pic>
      <p:sp>
        <p:nvSpPr>
          <p:cNvPr id="2" name="Rettangolo 1">
            <a:extLst>
              <a:ext uri="{FF2B5EF4-FFF2-40B4-BE49-F238E27FC236}">
                <a16:creationId xmlns:a16="http://schemas.microsoft.com/office/drawing/2014/main" id="{E4697987-5AE7-4DFB-9058-45C86C49A345}"/>
              </a:ext>
            </a:extLst>
          </p:cNvPr>
          <p:cNvSpPr/>
          <p:nvPr/>
        </p:nvSpPr>
        <p:spPr>
          <a:xfrm>
            <a:off x="1663700" y="895467"/>
            <a:ext cx="5588000" cy="369332"/>
          </a:xfrm>
          <a:prstGeom prst="rect">
            <a:avLst/>
          </a:prstGeom>
        </p:spPr>
        <p:txBody>
          <a:bodyPr wrap="square">
            <a:spAutoFit/>
          </a:bodyPr>
          <a:lstStyle/>
          <a:p>
            <a:pPr algn="ctr"/>
            <a:r>
              <a:rPr lang="en-US" dirty="0"/>
              <a:t>The </a:t>
            </a:r>
            <a:r>
              <a:rPr lang="en-US" b="1" dirty="0"/>
              <a:t>general form of the HUBO </a:t>
            </a:r>
            <a:r>
              <a:rPr lang="en-US" dirty="0"/>
              <a:t>optimization function is</a:t>
            </a:r>
            <a:endParaRPr lang="it-IT" dirty="0"/>
          </a:p>
        </p:txBody>
      </p:sp>
      <p:sp>
        <p:nvSpPr>
          <p:cNvPr id="6" name="Rettangolo 5">
            <a:extLst>
              <a:ext uri="{FF2B5EF4-FFF2-40B4-BE49-F238E27FC236}">
                <a16:creationId xmlns:a16="http://schemas.microsoft.com/office/drawing/2014/main" id="{67A1C960-2A9E-4EB3-88AA-F080F524DDD1}"/>
              </a:ext>
            </a:extLst>
          </p:cNvPr>
          <p:cNvSpPr/>
          <p:nvPr/>
        </p:nvSpPr>
        <p:spPr>
          <a:xfrm>
            <a:off x="952500" y="2665177"/>
            <a:ext cx="6819741" cy="369332"/>
          </a:xfrm>
          <a:prstGeom prst="rect">
            <a:avLst/>
          </a:prstGeom>
        </p:spPr>
        <p:txBody>
          <a:bodyPr wrap="square">
            <a:spAutoFit/>
          </a:bodyPr>
          <a:lstStyle/>
          <a:p>
            <a:pPr algn="ctr"/>
            <a:r>
              <a:rPr lang="en-US" dirty="0"/>
              <a:t>where the pairwise </a:t>
            </a:r>
            <a:r>
              <a:rPr lang="en-US" b="1" dirty="0"/>
              <a:t>distances are expressed using the binary variables</a:t>
            </a:r>
            <a:endParaRPr lang="it-IT" b="1" dirty="0"/>
          </a:p>
        </p:txBody>
      </p:sp>
      <mc:AlternateContent xmlns:mc="http://schemas.openxmlformats.org/markup-compatibility/2006" xmlns:a14="http://schemas.microsoft.com/office/drawing/2010/main">
        <mc:Choice Requires="a14">
          <p:sp>
            <p:nvSpPr>
              <p:cNvPr id="7" name="Rettangolo 6">
                <a:extLst>
                  <a:ext uri="{FF2B5EF4-FFF2-40B4-BE49-F238E27FC236}">
                    <a16:creationId xmlns:a16="http://schemas.microsoft.com/office/drawing/2014/main" id="{B762C021-5F0C-4813-88AD-6D0D772D12D3}"/>
                  </a:ext>
                </a:extLst>
              </p:cNvPr>
              <p:cNvSpPr/>
              <p:nvPr/>
            </p:nvSpPr>
            <p:spPr>
              <a:xfrm>
                <a:off x="876300" y="3713365"/>
                <a:ext cx="7378700" cy="646331"/>
              </a:xfrm>
              <a:prstGeom prst="rect">
                <a:avLst/>
              </a:prstGeom>
            </p:spPr>
            <p:txBody>
              <a:bodyPr wrap="square">
                <a:spAutoFit/>
              </a:bodyPr>
              <a:lstStyle/>
              <a:p>
                <a:pPr algn="ctr"/>
                <a:r>
                  <a:rPr lang="en-US" dirty="0"/>
                  <a:t>In general, if </a:t>
                </a:r>
                <a14:m>
                  <m:oMath xmlns:m="http://schemas.openxmlformats.org/officeDocument/2006/math">
                    <m:sSub>
                      <m:sSubPr>
                        <m:ctrlPr>
                          <a:rPr lang="it-IT" b="1" i="1" dirty="0">
                            <a:latin typeface="Cambria Math" panose="02040503050406030204" pitchFamily="18" charset="0"/>
                            <a:ea typeface="Cambria Math" panose="02040503050406030204" pitchFamily="18" charset="0"/>
                          </a:rPr>
                        </m:ctrlPr>
                      </m:sSubPr>
                      <m:e>
                        <m:r>
                          <a:rPr lang="it-IT" b="1" i="1" dirty="0">
                            <a:latin typeface="Cambria Math" panose="02040503050406030204" pitchFamily="18" charset="0"/>
                            <a:ea typeface="Cambria Math" panose="02040503050406030204" pitchFamily="18" charset="0"/>
                          </a:rPr>
                          <m:t> </m:t>
                        </m:r>
                        <m:r>
                          <a:rPr lang="it-IT" b="1" i="1" dirty="0">
                            <a:latin typeface="Cambria Math" panose="02040503050406030204" pitchFamily="18" charset="0"/>
                            <a:ea typeface="Cambria Math" panose="02040503050406030204" pitchFamily="18" charset="0"/>
                          </a:rPr>
                          <m:t>𝑫</m:t>
                        </m:r>
                      </m:e>
                      <m:sub>
                        <m:r>
                          <a:rPr lang="it-IT" b="1" i="1" dirty="0">
                            <a:latin typeface="Cambria Math" panose="02040503050406030204" pitchFamily="18" charset="0"/>
                            <a:ea typeface="Cambria Math" panose="02040503050406030204" pitchFamily="18" charset="0"/>
                          </a:rPr>
                          <m:t>𝒂𝒃</m:t>
                        </m:r>
                      </m:sub>
                    </m:sSub>
                    <m:r>
                      <a:rPr lang="it-IT" b="1" i="1">
                        <a:latin typeface="Cambria Math" panose="02040503050406030204" pitchFamily="18" charset="0"/>
                        <a:ea typeface="Cambria Math" panose="02040503050406030204" pitchFamily="18" charset="0"/>
                      </a:rPr>
                      <m:t>(</m:t>
                    </m:r>
                    <m:r>
                      <m:rPr>
                        <m:nor/>
                      </m:rPr>
                      <a:rPr lang="en-US" b="1" dirty="0"/>
                      <m:t>θ</m:t>
                    </m:r>
                    <m:r>
                      <m:rPr>
                        <m:nor/>
                      </m:rPr>
                      <a:rPr lang="it-IT" b="1" dirty="0">
                        <a:latin typeface="Cambria Math" panose="02040503050406030204" pitchFamily="18" charset="0"/>
                        <a:ea typeface="Cambria Math" panose="02040503050406030204" pitchFamily="18" charset="0"/>
                      </a:rPr>
                      <m:t>)</m:t>
                    </m:r>
                  </m:oMath>
                </a14:m>
                <a:r>
                  <a:rPr lang="en-US" b="1" dirty="0"/>
                  <a:t> depends on </a:t>
                </a:r>
                <a:r>
                  <a:rPr lang="en-US" b="1" i="1" dirty="0"/>
                  <a:t>m</a:t>
                </a:r>
                <a:r>
                  <a:rPr lang="en-US" b="1" dirty="0"/>
                  <a:t> torsions</a:t>
                </a:r>
                <a:r>
                  <a:rPr lang="en-US" dirty="0"/>
                  <a:t>, </a:t>
                </a:r>
                <a14:m>
                  <m:oMath xmlns:m="http://schemas.openxmlformats.org/officeDocument/2006/math">
                    <m:sSub>
                      <m:sSubPr>
                        <m:ctrlPr>
                          <a:rPr lang="it-IT" i="1" dirty="0">
                            <a:latin typeface="Cambria Math" panose="02040503050406030204" pitchFamily="18" charset="0"/>
                            <a:ea typeface="Cambria Math" panose="02040503050406030204" pitchFamily="18" charset="0"/>
                          </a:rPr>
                        </m:ctrlPr>
                      </m:sSubPr>
                      <m:e>
                        <m:r>
                          <a:rPr lang="it-IT" i="1" dirty="0">
                            <a:latin typeface="Cambria Math" panose="02040503050406030204" pitchFamily="18" charset="0"/>
                            <a:ea typeface="Cambria Math" panose="02040503050406030204" pitchFamily="18" charset="0"/>
                          </a:rPr>
                          <m:t> </m:t>
                        </m:r>
                        <m:r>
                          <a:rPr lang="it-IT" i="1" dirty="0">
                            <a:latin typeface="Cambria Math" panose="02040503050406030204" pitchFamily="18" charset="0"/>
                            <a:ea typeface="Cambria Math" panose="02040503050406030204" pitchFamily="18" charset="0"/>
                          </a:rPr>
                          <m:t>𝐷</m:t>
                        </m:r>
                      </m:e>
                      <m:sub>
                        <m:r>
                          <a:rPr lang="it-IT" i="1" dirty="0">
                            <a:latin typeface="Cambria Math" panose="02040503050406030204" pitchFamily="18" charset="0"/>
                            <a:ea typeface="Cambria Math" panose="02040503050406030204" pitchFamily="18" charset="0"/>
                          </a:rPr>
                          <m:t>𝑎𝑏</m:t>
                        </m:r>
                      </m:sub>
                    </m:sSub>
                    <m:r>
                      <a:rPr lang="it-IT" i="1">
                        <a:latin typeface="Cambria Math" panose="02040503050406030204" pitchFamily="18" charset="0"/>
                        <a:ea typeface="Cambria Math" panose="02040503050406030204" pitchFamily="18" charset="0"/>
                      </a:rPr>
                      <m:t>(</m:t>
                    </m:r>
                    <m:r>
                      <m:rPr>
                        <m:nor/>
                      </m:rPr>
                      <a:rPr lang="en-US" dirty="0"/>
                      <m:t>θ</m:t>
                    </m:r>
                    <m:r>
                      <m:rPr>
                        <m:nor/>
                      </m:rPr>
                      <a:rPr lang="it-IT" dirty="0">
                        <a:latin typeface="Cambria Math" panose="02040503050406030204" pitchFamily="18" charset="0"/>
                        <a:ea typeface="Cambria Math" panose="02040503050406030204" pitchFamily="18" charset="0"/>
                      </a:rPr>
                      <m:t>)</m:t>
                    </m:r>
                  </m:oMath>
                </a14:m>
                <a:r>
                  <a:rPr lang="en-US" b="1" dirty="0"/>
                  <a:t> </a:t>
                </a:r>
                <a:r>
                  <a:rPr lang="en-US" dirty="0"/>
                  <a:t>contains terms up to the </a:t>
                </a:r>
                <a:r>
                  <a:rPr lang="en-US" i="1" dirty="0"/>
                  <a:t>m</a:t>
                </a:r>
                <a:r>
                  <a:rPr lang="en-US" dirty="0"/>
                  <a:t>-</a:t>
                </a:r>
                <a:r>
                  <a:rPr lang="en-US" dirty="0" err="1"/>
                  <a:t>th</a:t>
                </a:r>
                <a:r>
                  <a:rPr lang="en-US" dirty="0"/>
                  <a:t> order, hence the </a:t>
                </a:r>
                <a:r>
                  <a:rPr lang="en-US" b="1" dirty="0"/>
                  <a:t>highest order in the HUBO is </a:t>
                </a:r>
                <a:r>
                  <a:rPr lang="en-US" b="1" i="1" dirty="0"/>
                  <a:t>2m</a:t>
                </a:r>
                <a:endParaRPr lang="it-IT" b="1" i="1" dirty="0"/>
              </a:p>
            </p:txBody>
          </p:sp>
        </mc:Choice>
        <mc:Fallback xmlns="">
          <p:sp>
            <p:nvSpPr>
              <p:cNvPr id="7" name="Rettangolo 6">
                <a:extLst>
                  <a:ext uri="{FF2B5EF4-FFF2-40B4-BE49-F238E27FC236}">
                    <a16:creationId xmlns:a16="http://schemas.microsoft.com/office/drawing/2014/main" id="{B762C021-5F0C-4813-88AD-6D0D772D12D3}"/>
                  </a:ext>
                </a:extLst>
              </p:cNvPr>
              <p:cNvSpPr>
                <a:spLocks noRot="1" noChangeAspect="1" noMove="1" noResize="1" noEditPoints="1" noAdjustHandles="1" noChangeArrowheads="1" noChangeShapeType="1" noTextEdit="1"/>
              </p:cNvSpPr>
              <p:nvPr/>
            </p:nvSpPr>
            <p:spPr>
              <a:xfrm>
                <a:off x="876300" y="3713365"/>
                <a:ext cx="7378700" cy="646331"/>
              </a:xfrm>
              <a:prstGeom prst="rect">
                <a:avLst/>
              </a:prstGeom>
              <a:blipFill>
                <a:blip r:embed="rId5"/>
                <a:stretch>
                  <a:fillRect t="-4717" b="-14151"/>
                </a:stretch>
              </a:blipFill>
            </p:spPr>
            <p:txBody>
              <a:bodyPr/>
              <a:lstStyle/>
              <a:p>
                <a:r>
                  <a:rPr lang="it-IT">
                    <a:noFill/>
                  </a:rPr>
                  <a:t> </a:t>
                </a:r>
              </a:p>
            </p:txBody>
          </p:sp>
        </mc:Fallback>
      </mc:AlternateContent>
      <p:sp>
        <p:nvSpPr>
          <p:cNvPr id="16" name="Rettangolo 15">
            <a:extLst>
              <a:ext uri="{FF2B5EF4-FFF2-40B4-BE49-F238E27FC236}">
                <a16:creationId xmlns:a16="http://schemas.microsoft.com/office/drawing/2014/main" id="{134F5912-79C8-4C3A-99AD-B9D121449692}"/>
              </a:ext>
            </a:extLst>
          </p:cNvPr>
          <p:cNvSpPr/>
          <p:nvPr/>
        </p:nvSpPr>
        <p:spPr>
          <a:xfrm>
            <a:off x="1477400" y="1346200"/>
            <a:ext cx="5875899" cy="11711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Title 2">
            <a:extLst>
              <a:ext uri="{FF2B5EF4-FFF2-40B4-BE49-F238E27FC236}">
                <a16:creationId xmlns:a16="http://schemas.microsoft.com/office/drawing/2014/main" id="{E113A08F-8A46-4CC2-8FAD-600FC2E7E343}"/>
              </a:ext>
            </a:extLst>
          </p:cNvPr>
          <p:cNvSpPr>
            <a:spLocks noGrp="1"/>
          </p:cNvSpPr>
          <p:nvPr>
            <p:ph type="title"/>
          </p:nvPr>
        </p:nvSpPr>
        <p:spPr>
          <a:xfrm>
            <a:off x="76201" y="173645"/>
            <a:ext cx="9005454" cy="439911"/>
          </a:xfrm>
        </p:spPr>
        <p:txBody>
          <a:bodyPr anchor="t">
            <a:noAutofit/>
          </a:bodyPr>
          <a:lstStyle/>
          <a:p>
            <a:pPr>
              <a:lnSpc>
                <a:spcPct val="90000"/>
              </a:lnSpc>
            </a:pPr>
            <a:r>
              <a:rPr lang="en-US" sz="1800" dirty="0"/>
              <a:t>Constructing the High-order Unconstrained Binary Optimization (HUBO) problem</a:t>
            </a:r>
          </a:p>
        </p:txBody>
      </p:sp>
      <p:pic>
        <p:nvPicPr>
          <p:cNvPr id="19" name="Immagine 18">
            <a:extLst>
              <a:ext uri="{FF2B5EF4-FFF2-40B4-BE49-F238E27FC236}">
                <a16:creationId xmlns:a16="http://schemas.microsoft.com/office/drawing/2014/main" id="{AD248B56-F1B7-4595-83C7-F9F622CBF10E}"/>
              </a:ext>
            </a:extLst>
          </p:cNvPr>
          <p:cNvPicPr>
            <a:picLocks noChangeAspect="1"/>
          </p:cNvPicPr>
          <p:nvPr/>
        </p:nvPicPr>
        <p:blipFill rotWithShape="1">
          <a:blip r:embed="rId4"/>
          <a:srcRect l="25933" t="-15271" r="68995"/>
          <a:stretch/>
        </p:blipFill>
        <p:spPr>
          <a:xfrm>
            <a:off x="5824858" y="3095569"/>
            <a:ext cx="143985" cy="400110"/>
          </a:xfrm>
          <a:prstGeom prst="rect">
            <a:avLst/>
          </a:prstGeom>
        </p:spPr>
      </p:pic>
    </p:spTree>
    <p:extLst>
      <p:ext uri="{BB962C8B-B14F-4D97-AF65-F5344CB8AC3E}">
        <p14:creationId xmlns:p14="http://schemas.microsoft.com/office/powerpoint/2010/main" val="2257100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825" y="104375"/>
            <a:ext cx="8599199" cy="439911"/>
          </a:xfrm>
        </p:spPr>
        <p:txBody>
          <a:bodyPr anchor="t">
            <a:normAutofit/>
          </a:bodyPr>
          <a:lstStyle/>
          <a:p>
            <a:pPr>
              <a:lnSpc>
                <a:spcPct val="90000"/>
              </a:lnSpc>
            </a:pPr>
            <a:r>
              <a:rPr lang="en-US" sz="2400" dirty="0"/>
              <a:t>HUBO Problem Structure</a:t>
            </a:r>
          </a:p>
        </p:txBody>
      </p:sp>
      <p:sp>
        <p:nvSpPr>
          <p:cNvPr id="4" name="Slide Number Placeholder 3"/>
          <p:cNvSpPr>
            <a:spLocks noGrp="1"/>
          </p:cNvSpPr>
          <p:nvPr>
            <p:ph type="sldNum" sz="quarter" idx="12"/>
          </p:nvPr>
        </p:nvSpPr>
        <p:spPr>
          <a:xfrm>
            <a:off x="275825" y="4804995"/>
            <a:ext cx="759384" cy="224409"/>
          </a:xfrm>
        </p:spPr>
        <p:txBody>
          <a:bodyPr>
            <a:normAutofit/>
          </a:bodyPr>
          <a:lstStyle/>
          <a:p>
            <a:pPr>
              <a:lnSpc>
                <a:spcPct val="90000"/>
              </a:lnSpc>
              <a:spcAft>
                <a:spcPts val="600"/>
              </a:spcAft>
            </a:pPr>
            <a:fld id="{1BFAA7B6-E12E-AE48-80E0-088DF884C17E}" type="slidenum">
              <a:rPr lang="en-US" sz="900" smtClean="0"/>
              <a:pPr>
                <a:lnSpc>
                  <a:spcPct val="90000"/>
                </a:lnSpc>
                <a:spcAft>
                  <a:spcPts val="600"/>
                </a:spcAft>
              </a:pPr>
              <a:t>9</a:t>
            </a:fld>
            <a:endParaRPr lang="en-US" sz="900"/>
          </a:p>
        </p:txBody>
      </p:sp>
      <p:pic>
        <p:nvPicPr>
          <p:cNvPr id="26" name="Immagine 25">
            <a:extLst>
              <a:ext uri="{FF2B5EF4-FFF2-40B4-BE49-F238E27FC236}">
                <a16:creationId xmlns:a16="http://schemas.microsoft.com/office/drawing/2014/main" id="{849295A7-DC68-457C-A5B0-4773B341BC69}"/>
              </a:ext>
            </a:extLst>
          </p:cNvPr>
          <p:cNvPicPr>
            <a:picLocks noChangeAspect="1"/>
          </p:cNvPicPr>
          <p:nvPr/>
        </p:nvPicPr>
        <p:blipFill rotWithShape="1">
          <a:blip r:embed="rId2"/>
          <a:srcRect t="26514" b="28643"/>
          <a:stretch/>
        </p:blipFill>
        <p:spPr>
          <a:xfrm>
            <a:off x="5210281" y="4733925"/>
            <a:ext cx="1285250" cy="324054"/>
          </a:xfrm>
          <a:prstGeom prst="rect">
            <a:avLst/>
          </a:prstGeom>
        </p:spPr>
      </p:pic>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5764742D-9CF5-4ACF-BF38-A9CFF964602E}"/>
                  </a:ext>
                </a:extLst>
              </p:cNvPr>
              <p:cNvSpPr/>
              <p:nvPr/>
            </p:nvSpPr>
            <p:spPr>
              <a:xfrm>
                <a:off x="0" y="908735"/>
                <a:ext cx="4292279" cy="923330"/>
              </a:xfrm>
              <a:prstGeom prst="rect">
                <a:avLst/>
              </a:prstGeom>
            </p:spPr>
            <p:txBody>
              <a:bodyPr wrap="square">
                <a:spAutoFit/>
              </a:bodyPr>
              <a:lstStyle/>
              <a:p>
                <a:pPr algn="ctr"/>
                <a:r>
                  <a:rPr lang="en-US" dirty="0"/>
                  <a:t>In order to obtain a </a:t>
                </a:r>
                <a:r>
                  <a:rPr lang="en-US" b="1" dirty="0"/>
                  <a:t>precision of </a:t>
                </a:r>
                <a14:m>
                  <m:oMath xmlns:m="http://schemas.openxmlformats.org/officeDocument/2006/math">
                    <m:sSub>
                      <m:sSubPr>
                        <m:ctrlPr>
                          <a:rPr lang="en-US" b="1" i="1">
                            <a:latin typeface="Cambria Math" panose="02040503050406030204" pitchFamily="18" charset="0"/>
                          </a:rPr>
                        </m:ctrlPr>
                      </m:sSubPr>
                      <m:e>
                        <m:r>
                          <m:rPr>
                            <m:nor/>
                          </m:rPr>
                          <a:rPr lang="en-US" b="1" dirty="0"/>
                          <m:t>∆</m:t>
                        </m:r>
                        <m:r>
                          <m:rPr>
                            <m:nor/>
                          </m:rPr>
                          <a:rPr lang="en-US" b="1" dirty="0"/>
                          <m:t>θ</m:t>
                        </m:r>
                      </m:e>
                      <m:sub>
                        <m:r>
                          <a:rPr lang="it-IT" b="1" i="1" dirty="0">
                            <a:latin typeface="Cambria Math" panose="02040503050406030204" pitchFamily="18" charset="0"/>
                          </a:rPr>
                          <m:t>𝒊</m:t>
                        </m:r>
                      </m:sub>
                    </m:sSub>
                  </m:oMath>
                </a14:m>
                <a:r>
                  <a:rPr lang="en-US" dirty="0"/>
                  <a:t>, the </a:t>
                </a:r>
                <a:r>
                  <a:rPr lang="en-US" b="1" dirty="0"/>
                  <a:t>number of variables </a:t>
                </a:r>
                <a:r>
                  <a:rPr lang="en-US" dirty="0"/>
                  <a:t>needed </a:t>
                </a:r>
                <a:r>
                  <a:rPr lang="en-US" b="1" dirty="0"/>
                  <a:t>for each torsion </a:t>
                </a:r>
                <a:r>
                  <a:rPr lang="en-US" dirty="0"/>
                  <a:t>is</a:t>
                </a:r>
                <a:endParaRPr lang="it-IT" dirty="0"/>
              </a:p>
            </p:txBody>
          </p:sp>
        </mc:Choice>
        <mc:Fallback xmlns="">
          <p:sp>
            <p:nvSpPr>
              <p:cNvPr id="5" name="Rettangolo 4">
                <a:extLst>
                  <a:ext uri="{FF2B5EF4-FFF2-40B4-BE49-F238E27FC236}">
                    <a16:creationId xmlns:a16="http://schemas.microsoft.com/office/drawing/2014/main" id="{5764742D-9CF5-4ACF-BF38-A9CFF964602E}"/>
                  </a:ext>
                </a:extLst>
              </p:cNvPr>
              <p:cNvSpPr>
                <a:spLocks noRot="1" noChangeAspect="1" noMove="1" noResize="1" noEditPoints="1" noAdjustHandles="1" noChangeArrowheads="1" noChangeShapeType="1" noTextEdit="1"/>
              </p:cNvSpPr>
              <p:nvPr/>
            </p:nvSpPr>
            <p:spPr>
              <a:xfrm>
                <a:off x="0" y="908735"/>
                <a:ext cx="4292279" cy="923330"/>
              </a:xfrm>
              <a:prstGeom prst="rect">
                <a:avLst/>
              </a:prstGeom>
              <a:blipFill>
                <a:blip r:embed="rId3"/>
                <a:stretch>
                  <a:fillRect t="-3289" b="-9211"/>
                </a:stretch>
              </a:blipFill>
            </p:spPr>
            <p:txBody>
              <a:bodyPr/>
              <a:lstStyle/>
              <a:p>
                <a:r>
                  <a:rPr lang="it-IT">
                    <a:noFill/>
                  </a:rPr>
                  <a:t> </a:t>
                </a:r>
              </a:p>
            </p:txBody>
          </p:sp>
        </mc:Fallback>
      </mc:AlternateContent>
      <p:pic>
        <p:nvPicPr>
          <p:cNvPr id="9" name="Immagine 8">
            <a:extLst>
              <a:ext uri="{FF2B5EF4-FFF2-40B4-BE49-F238E27FC236}">
                <a16:creationId xmlns:a16="http://schemas.microsoft.com/office/drawing/2014/main" id="{56ADDD69-18F7-4A44-9C99-EF3E9807791C}"/>
              </a:ext>
            </a:extLst>
          </p:cNvPr>
          <p:cNvPicPr>
            <a:picLocks noChangeAspect="1"/>
          </p:cNvPicPr>
          <p:nvPr/>
        </p:nvPicPr>
        <p:blipFill>
          <a:blip r:embed="rId4"/>
          <a:stretch>
            <a:fillRect/>
          </a:stretch>
        </p:blipFill>
        <p:spPr>
          <a:xfrm>
            <a:off x="1059385" y="1555066"/>
            <a:ext cx="2787650" cy="980554"/>
          </a:xfrm>
          <a:prstGeom prst="rect">
            <a:avLst/>
          </a:prstGeom>
        </p:spPr>
      </p:pic>
      <p:pic>
        <p:nvPicPr>
          <p:cNvPr id="13" name="Immagine 12">
            <a:extLst>
              <a:ext uri="{FF2B5EF4-FFF2-40B4-BE49-F238E27FC236}">
                <a16:creationId xmlns:a16="http://schemas.microsoft.com/office/drawing/2014/main" id="{B9B0A2F4-2066-4CE4-99BF-E56E0F991D4F}"/>
              </a:ext>
            </a:extLst>
          </p:cNvPr>
          <p:cNvPicPr>
            <a:picLocks noChangeAspect="1"/>
          </p:cNvPicPr>
          <p:nvPr/>
        </p:nvPicPr>
        <p:blipFill>
          <a:blip r:embed="rId5"/>
          <a:stretch>
            <a:fillRect/>
          </a:stretch>
        </p:blipFill>
        <p:spPr>
          <a:xfrm>
            <a:off x="855455" y="3362206"/>
            <a:ext cx="3195509" cy="754185"/>
          </a:xfrm>
          <a:prstGeom prst="rect">
            <a:avLst/>
          </a:prstGeom>
        </p:spPr>
      </p:pic>
      <mc:AlternateContent xmlns:mc="http://schemas.openxmlformats.org/markup-compatibility/2006" xmlns:a14="http://schemas.microsoft.com/office/drawing/2010/main">
        <mc:Choice Requires="a14">
          <p:sp>
            <p:nvSpPr>
              <p:cNvPr id="14" name="Rettangolo 13">
                <a:extLst>
                  <a:ext uri="{FF2B5EF4-FFF2-40B4-BE49-F238E27FC236}">
                    <a16:creationId xmlns:a16="http://schemas.microsoft.com/office/drawing/2014/main" id="{1612E338-1ED9-4F4F-B360-B5E8FFF0FBDF}"/>
                  </a:ext>
                </a:extLst>
              </p:cNvPr>
              <p:cNvSpPr/>
              <p:nvPr/>
            </p:nvSpPr>
            <p:spPr>
              <a:xfrm>
                <a:off x="96981" y="2512563"/>
                <a:ext cx="4509655" cy="646331"/>
              </a:xfrm>
              <a:prstGeom prst="rect">
                <a:avLst/>
              </a:prstGeom>
            </p:spPr>
            <p:txBody>
              <a:bodyPr wrap="square">
                <a:spAutoFit/>
              </a:bodyPr>
              <a:lstStyle/>
              <a:p>
                <a:pPr algn="ctr"/>
                <a:r>
                  <a:rPr lang="en-US" dirty="0"/>
                  <a:t>Given a molecule with </a:t>
                </a:r>
                <a:r>
                  <a:rPr lang="en-US" b="1" i="1" dirty="0"/>
                  <a:t>M</a:t>
                </a:r>
                <a:r>
                  <a:rPr lang="en-US" b="1" dirty="0"/>
                  <a:t>  torsions</a:t>
                </a:r>
                <a:r>
                  <a:rPr lang="en-US" dirty="0"/>
                  <a:t>, the total </a:t>
                </a:r>
                <a:r>
                  <a:rPr lang="en-US" b="1" dirty="0"/>
                  <a:t>number of binary variables </a:t>
                </a:r>
                <a14:m>
                  <m:oMath xmlns:m="http://schemas.openxmlformats.org/officeDocument/2006/math">
                    <m:sSub>
                      <m:sSubPr>
                        <m:ctrlPr>
                          <a:rPr lang="en-US" b="1" i="1">
                            <a:latin typeface="Cambria Math" panose="02040503050406030204" pitchFamily="18" charset="0"/>
                          </a:rPr>
                        </m:ctrlPr>
                      </m:sSubPr>
                      <m:e>
                        <m:r>
                          <a:rPr lang="it-IT" b="1" i="1">
                            <a:latin typeface="Cambria Math" panose="02040503050406030204" pitchFamily="18" charset="0"/>
                          </a:rPr>
                          <m:t>𝒙</m:t>
                        </m:r>
                      </m:e>
                      <m:sub>
                        <m:r>
                          <a:rPr lang="it-IT" b="1" i="1">
                            <a:latin typeface="Cambria Math" panose="02040503050406030204" pitchFamily="18" charset="0"/>
                          </a:rPr>
                          <m:t>𝒊𝒌</m:t>
                        </m:r>
                      </m:sub>
                    </m:sSub>
                    <m:r>
                      <a:rPr lang="it-IT" b="1" i="1">
                        <a:latin typeface="Cambria Math" panose="02040503050406030204" pitchFamily="18" charset="0"/>
                      </a:rPr>
                      <m:t> </m:t>
                    </m:r>
                  </m:oMath>
                </a14:m>
                <a:r>
                  <a:rPr lang="en-US" dirty="0"/>
                  <a:t>in the HUBO </a:t>
                </a:r>
                <a:endParaRPr lang="it-IT" dirty="0"/>
              </a:p>
            </p:txBody>
          </p:sp>
        </mc:Choice>
        <mc:Fallback xmlns="">
          <p:sp>
            <p:nvSpPr>
              <p:cNvPr id="14" name="Rettangolo 13">
                <a:extLst>
                  <a:ext uri="{FF2B5EF4-FFF2-40B4-BE49-F238E27FC236}">
                    <a16:creationId xmlns:a16="http://schemas.microsoft.com/office/drawing/2014/main" id="{1612E338-1ED9-4F4F-B360-B5E8FFF0FBDF}"/>
                  </a:ext>
                </a:extLst>
              </p:cNvPr>
              <p:cNvSpPr>
                <a:spLocks noRot="1" noChangeAspect="1" noMove="1" noResize="1" noEditPoints="1" noAdjustHandles="1" noChangeArrowheads="1" noChangeShapeType="1" noTextEdit="1"/>
              </p:cNvSpPr>
              <p:nvPr/>
            </p:nvSpPr>
            <p:spPr>
              <a:xfrm>
                <a:off x="96981" y="2512563"/>
                <a:ext cx="4509655" cy="646331"/>
              </a:xfrm>
              <a:prstGeom prst="rect">
                <a:avLst/>
              </a:prstGeom>
              <a:blipFill>
                <a:blip r:embed="rId6"/>
                <a:stretch>
                  <a:fillRect t="-4717" b="-14151"/>
                </a:stretch>
              </a:blipFill>
            </p:spPr>
            <p:txBody>
              <a:bodyPr/>
              <a:lstStyle/>
              <a:p>
                <a:r>
                  <a:rPr lang="it-IT">
                    <a:noFill/>
                  </a:rPr>
                  <a:t> </a:t>
                </a:r>
              </a:p>
            </p:txBody>
          </p:sp>
        </mc:Fallback>
      </mc:AlternateContent>
      <p:sp>
        <p:nvSpPr>
          <p:cNvPr id="15" name="AutoShape 2" descr="https://mail.cineca.it/service/home/~/?auth=co&amp;loc=it_IT&amp;id=3328&amp;part=2">
            <a:extLst>
              <a:ext uri="{FF2B5EF4-FFF2-40B4-BE49-F238E27FC236}">
                <a16:creationId xmlns:a16="http://schemas.microsoft.com/office/drawing/2014/main" id="{26BA7B8F-6655-473C-BC0B-C8AB7519E744}"/>
              </a:ext>
            </a:extLst>
          </p:cNvPr>
          <p:cNvSpPr>
            <a:spLocks noChangeAspect="1" noChangeArrowheads="1"/>
          </p:cNvSpPr>
          <p:nvPr/>
        </p:nvSpPr>
        <p:spPr bwMode="auto">
          <a:xfrm>
            <a:off x="252413" y="323850"/>
            <a:ext cx="8639175" cy="4495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21" name="Immagine 20">
            <a:extLst>
              <a:ext uri="{FF2B5EF4-FFF2-40B4-BE49-F238E27FC236}">
                <a16:creationId xmlns:a16="http://schemas.microsoft.com/office/drawing/2014/main" id="{6ECBA8A7-0A62-48EA-8D34-04EFF0FEF906}"/>
              </a:ext>
            </a:extLst>
          </p:cNvPr>
          <p:cNvPicPr>
            <a:picLocks noChangeAspect="1"/>
          </p:cNvPicPr>
          <p:nvPr/>
        </p:nvPicPr>
        <p:blipFill>
          <a:blip r:embed="rId7"/>
          <a:stretch>
            <a:fillRect/>
          </a:stretch>
        </p:blipFill>
        <p:spPr>
          <a:xfrm>
            <a:off x="5296966" y="1306142"/>
            <a:ext cx="3108499" cy="2995755"/>
          </a:xfrm>
          <a:prstGeom prst="rect">
            <a:avLst/>
          </a:prstGeom>
        </p:spPr>
      </p:pic>
      <p:sp>
        <p:nvSpPr>
          <p:cNvPr id="23" name="Rettangolo 22">
            <a:extLst>
              <a:ext uri="{FF2B5EF4-FFF2-40B4-BE49-F238E27FC236}">
                <a16:creationId xmlns:a16="http://schemas.microsoft.com/office/drawing/2014/main" id="{A0A40C80-8D7E-470C-83AC-B28A879FCB19}"/>
              </a:ext>
            </a:extLst>
          </p:cNvPr>
          <p:cNvSpPr/>
          <p:nvPr/>
        </p:nvSpPr>
        <p:spPr>
          <a:xfrm>
            <a:off x="4705075" y="898299"/>
            <a:ext cx="4292279" cy="369332"/>
          </a:xfrm>
          <a:prstGeom prst="rect">
            <a:avLst/>
          </a:prstGeom>
        </p:spPr>
        <p:txBody>
          <a:bodyPr wrap="square">
            <a:spAutoFit/>
          </a:bodyPr>
          <a:lstStyle/>
          <a:p>
            <a:pPr algn="ctr"/>
            <a:r>
              <a:rPr lang="en-AU" b="1"/>
              <a:t>82 atoms - 40 fragments - 20 torsions</a:t>
            </a:r>
          </a:p>
        </p:txBody>
      </p:sp>
    </p:spTree>
    <p:extLst>
      <p:ext uri="{BB962C8B-B14F-4D97-AF65-F5344CB8AC3E}">
        <p14:creationId xmlns:p14="http://schemas.microsoft.com/office/powerpoint/2010/main" val="4284545299"/>
      </p:ext>
    </p:extLst>
  </p:cSld>
  <p:clrMapOvr>
    <a:masterClrMapping/>
  </p:clrMapOvr>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5108</TotalTime>
  <Words>807</Words>
  <Application>Microsoft Macintosh PowerPoint</Application>
  <PresentationFormat>On-screen Show (16:9)</PresentationFormat>
  <Paragraphs>171</Paragraphs>
  <Slides>17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 Unicode MS</vt:lpstr>
      <vt:lpstr>Arial</vt:lpstr>
      <vt:lpstr>Calibri</vt:lpstr>
      <vt:lpstr>Cambria Math</vt:lpstr>
      <vt:lpstr>Wingdings</vt:lpstr>
      <vt:lpstr>Theme2</vt:lpstr>
      <vt:lpstr>PowerPoint Presentation</vt:lpstr>
      <vt:lpstr>Molecular Docking for Virtual Screening</vt:lpstr>
      <vt:lpstr>Problem Definition</vt:lpstr>
      <vt:lpstr>Problem Definition</vt:lpstr>
      <vt:lpstr>Molecule Unfolding</vt:lpstr>
      <vt:lpstr>Combinatorial Optimization Problem Definition</vt:lpstr>
      <vt:lpstr>Constructing the High-order Unconstrained Binary Optimization (HUBO) problem</vt:lpstr>
      <vt:lpstr>Constructing the High-order Unconstrained Binary Optimization (HUBO) problem</vt:lpstr>
      <vt:lpstr>HUBO Problem Structure</vt:lpstr>
      <vt:lpstr>Angle subsampling effect on the unfolding degradation</vt:lpstr>
      <vt:lpstr>HUBO Problem Structure at 〖"∆θ" 〗_i= π/4</vt:lpstr>
      <vt:lpstr>HUBO Problem Approximation</vt:lpstr>
      <vt:lpstr>From ApproxHUBOs to QUBOs</vt:lpstr>
      <vt:lpstr>Embeddings DW_2000Q_6 &amp; Advantage </vt:lpstr>
      <vt:lpstr>Scaling DW_2000Q_6, Advantage &amp;  Classical</vt:lpstr>
      <vt:lpstr>Conclusions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Mato</dc:creator>
  <cp:lastModifiedBy>Microsoft Office User</cp:lastModifiedBy>
  <cp:revision>206</cp:revision>
  <dcterms:created xsi:type="dcterms:W3CDTF">2020-09-20T23:48:31Z</dcterms:created>
  <dcterms:modified xsi:type="dcterms:W3CDTF">2021-06-16T09:48:15Z</dcterms:modified>
</cp:coreProperties>
</file>